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10287000" cx="18288000"/>
  <p:notesSz cx="18288000" cy="10287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74">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74"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4a1a9320f_0_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24a1a9320f_0_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4a1a9320f_0_1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24a1a9320f_0_1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4a1a9320f_0_2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24a1a9320f_0_2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24a1a9320f_0_3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24a1a9320f_0_3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b="0" i="0" sz="1800" u="none" cap="none" strike="noStrike">
                <a:solidFill>
                  <a:srgbClr val="888888"/>
                </a:solidFill>
                <a:latin typeface="Calibri"/>
                <a:ea typeface="Calibri"/>
                <a:cs typeface="Calibri"/>
                <a:sym typeface="Calibri"/>
              </a:defRPr>
            </a:lvl1pPr>
            <a:lvl2pPr indent="0" lvl="1" marL="0" algn="r">
              <a:spcBef>
                <a:spcPts val="0"/>
              </a:spcBef>
              <a:buNone/>
              <a:defRPr b="0" i="0" sz="1800" u="none" cap="none" strike="noStrike">
                <a:solidFill>
                  <a:srgbClr val="888888"/>
                </a:solidFill>
                <a:latin typeface="Calibri"/>
                <a:ea typeface="Calibri"/>
                <a:cs typeface="Calibri"/>
                <a:sym typeface="Calibri"/>
              </a:defRPr>
            </a:lvl2pPr>
            <a:lvl3pPr indent="0" lvl="2" marL="0" algn="r">
              <a:spcBef>
                <a:spcPts val="0"/>
              </a:spcBef>
              <a:buNone/>
              <a:defRPr b="0" i="0" sz="1800" u="none" cap="none" strike="noStrike">
                <a:solidFill>
                  <a:srgbClr val="888888"/>
                </a:solidFill>
                <a:latin typeface="Calibri"/>
                <a:ea typeface="Calibri"/>
                <a:cs typeface="Calibri"/>
                <a:sym typeface="Calibri"/>
              </a:defRPr>
            </a:lvl3pPr>
            <a:lvl4pPr indent="0" lvl="3" marL="0" algn="r">
              <a:spcBef>
                <a:spcPts val="0"/>
              </a:spcBef>
              <a:buNone/>
              <a:defRPr b="0" i="0" sz="1800" u="none" cap="none" strike="noStrike">
                <a:solidFill>
                  <a:srgbClr val="888888"/>
                </a:solidFill>
                <a:latin typeface="Calibri"/>
                <a:ea typeface="Calibri"/>
                <a:cs typeface="Calibri"/>
                <a:sym typeface="Calibri"/>
              </a:defRPr>
            </a:lvl4pPr>
            <a:lvl5pPr indent="0" lvl="4" marL="0" algn="r">
              <a:spcBef>
                <a:spcPts val="0"/>
              </a:spcBef>
              <a:buNone/>
              <a:defRPr b="0" i="0" sz="1800" u="none" cap="none" strike="noStrike">
                <a:solidFill>
                  <a:srgbClr val="888888"/>
                </a:solidFill>
                <a:latin typeface="Calibri"/>
                <a:ea typeface="Calibri"/>
                <a:cs typeface="Calibri"/>
                <a:sym typeface="Calibri"/>
              </a:defRPr>
            </a:lvl5pPr>
            <a:lvl6pPr indent="0" lvl="5" marL="0" algn="r">
              <a:spcBef>
                <a:spcPts val="0"/>
              </a:spcBef>
              <a:buNone/>
              <a:defRPr b="0" i="0" sz="1800" u="none" cap="none" strike="noStrike">
                <a:solidFill>
                  <a:srgbClr val="888888"/>
                </a:solidFill>
                <a:latin typeface="Calibri"/>
                <a:ea typeface="Calibri"/>
                <a:cs typeface="Calibri"/>
                <a:sym typeface="Calibri"/>
              </a:defRPr>
            </a:lvl6pPr>
            <a:lvl7pPr indent="0" lvl="6" marL="0" algn="r">
              <a:spcBef>
                <a:spcPts val="0"/>
              </a:spcBef>
              <a:buNone/>
              <a:defRPr b="0" i="0" sz="1800" u="none" cap="none" strike="noStrike">
                <a:solidFill>
                  <a:srgbClr val="888888"/>
                </a:solidFill>
                <a:latin typeface="Calibri"/>
                <a:ea typeface="Calibri"/>
                <a:cs typeface="Calibri"/>
                <a:sym typeface="Calibri"/>
              </a:defRPr>
            </a:lvl7pPr>
            <a:lvl8pPr indent="0" lvl="7" marL="0" algn="r">
              <a:spcBef>
                <a:spcPts val="0"/>
              </a:spcBef>
              <a:buNone/>
              <a:defRPr b="0" i="0" sz="1800" u="none" cap="none" strike="noStrike">
                <a:solidFill>
                  <a:srgbClr val="888888"/>
                </a:solidFill>
                <a:latin typeface="Calibri"/>
                <a:ea typeface="Calibri"/>
                <a:cs typeface="Calibri"/>
                <a:sym typeface="Calibri"/>
              </a:defRPr>
            </a:lvl8pPr>
            <a:lvl9pPr indent="0" lvl="8" mar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type="title"/>
          </p:nvPr>
        </p:nvSpPr>
        <p:spPr>
          <a:xfrm>
            <a:off x="6387752" y="766826"/>
            <a:ext cx="5512494"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4F4B44"/>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1020675" y="3121139"/>
            <a:ext cx="16246649" cy="3530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500">
                <a:solidFill>
                  <a:srgbClr val="4F4B44"/>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b="0" i="0" sz="1800" u="none" cap="none" strike="noStrike">
                <a:solidFill>
                  <a:srgbClr val="888888"/>
                </a:solidFill>
                <a:latin typeface="Calibri"/>
                <a:ea typeface="Calibri"/>
                <a:cs typeface="Calibri"/>
                <a:sym typeface="Calibri"/>
              </a:defRPr>
            </a:lvl1pPr>
            <a:lvl2pPr indent="0" lvl="1" marL="0" algn="r">
              <a:spcBef>
                <a:spcPts val="0"/>
              </a:spcBef>
              <a:buNone/>
              <a:defRPr b="0" i="0" sz="1800" u="none" cap="none" strike="noStrike">
                <a:solidFill>
                  <a:srgbClr val="888888"/>
                </a:solidFill>
                <a:latin typeface="Calibri"/>
                <a:ea typeface="Calibri"/>
                <a:cs typeface="Calibri"/>
                <a:sym typeface="Calibri"/>
              </a:defRPr>
            </a:lvl2pPr>
            <a:lvl3pPr indent="0" lvl="2" marL="0" algn="r">
              <a:spcBef>
                <a:spcPts val="0"/>
              </a:spcBef>
              <a:buNone/>
              <a:defRPr b="0" i="0" sz="1800" u="none" cap="none" strike="noStrike">
                <a:solidFill>
                  <a:srgbClr val="888888"/>
                </a:solidFill>
                <a:latin typeface="Calibri"/>
                <a:ea typeface="Calibri"/>
                <a:cs typeface="Calibri"/>
                <a:sym typeface="Calibri"/>
              </a:defRPr>
            </a:lvl3pPr>
            <a:lvl4pPr indent="0" lvl="3" marL="0" algn="r">
              <a:spcBef>
                <a:spcPts val="0"/>
              </a:spcBef>
              <a:buNone/>
              <a:defRPr b="0" i="0" sz="1800" u="none" cap="none" strike="noStrike">
                <a:solidFill>
                  <a:srgbClr val="888888"/>
                </a:solidFill>
                <a:latin typeface="Calibri"/>
                <a:ea typeface="Calibri"/>
                <a:cs typeface="Calibri"/>
                <a:sym typeface="Calibri"/>
              </a:defRPr>
            </a:lvl4pPr>
            <a:lvl5pPr indent="0" lvl="4" marL="0" algn="r">
              <a:spcBef>
                <a:spcPts val="0"/>
              </a:spcBef>
              <a:buNone/>
              <a:defRPr b="0" i="0" sz="1800" u="none" cap="none" strike="noStrike">
                <a:solidFill>
                  <a:srgbClr val="888888"/>
                </a:solidFill>
                <a:latin typeface="Calibri"/>
                <a:ea typeface="Calibri"/>
                <a:cs typeface="Calibri"/>
                <a:sym typeface="Calibri"/>
              </a:defRPr>
            </a:lvl5pPr>
            <a:lvl6pPr indent="0" lvl="5" marL="0" algn="r">
              <a:spcBef>
                <a:spcPts val="0"/>
              </a:spcBef>
              <a:buNone/>
              <a:defRPr b="0" i="0" sz="1800" u="none" cap="none" strike="noStrike">
                <a:solidFill>
                  <a:srgbClr val="888888"/>
                </a:solidFill>
                <a:latin typeface="Calibri"/>
                <a:ea typeface="Calibri"/>
                <a:cs typeface="Calibri"/>
                <a:sym typeface="Calibri"/>
              </a:defRPr>
            </a:lvl6pPr>
            <a:lvl7pPr indent="0" lvl="6" marL="0" algn="r">
              <a:spcBef>
                <a:spcPts val="0"/>
              </a:spcBef>
              <a:buNone/>
              <a:defRPr b="0" i="0" sz="1800" u="none" cap="none" strike="noStrike">
                <a:solidFill>
                  <a:srgbClr val="888888"/>
                </a:solidFill>
                <a:latin typeface="Calibri"/>
                <a:ea typeface="Calibri"/>
                <a:cs typeface="Calibri"/>
                <a:sym typeface="Calibri"/>
              </a:defRPr>
            </a:lvl7pPr>
            <a:lvl8pPr indent="0" lvl="7" marL="0" algn="r">
              <a:spcBef>
                <a:spcPts val="0"/>
              </a:spcBef>
              <a:buNone/>
              <a:defRPr b="0" i="0" sz="1800" u="none" cap="none" strike="noStrike">
                <a:solidFill>
                  <a:srgbClr val="888888"/>
                </a:solidFill>
                <a:latin typeface="Calibri"/>
                <a:ea typeface="Calibri"/>
                <a:cs typeface="Calibri"/>
                <a:sym typeface="Calibri"/>
              </a:defRPr>
            </a:lvl8pPr>
            <a:lvl9pPr indent="0" lvl="8" mar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type="title"/>
          </p:nvPr>
        </p:nvSpPr>
        <p:spPr>
          <a:xfrm>
            <a:off x="6387752" y="766826"/>
            <a:ext cx="5512494"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4F4B44"/>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4"/>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b="0" i="0" sz="1800" u="none" cap="none" strike="noStrike">
                <a:solidFill>
                  <a:srgbClr val="888888"/>
                </a:solidFill>
                <a:latin typeface="Calibri"/>
                <a:ea typeface="Calibri"/>
                <a:cs typeface="Calibri"/>
                <a:sym typeface="Calibri"/>
              </a:defRPr>
            </a:lvl1pPr>
            <a:lvl2pPr indent="0" lvl="1" marL="0" algn="r">
              <a:spcBef>
                <a:spcPts val="0"/>
              </a:spcBef>
              <a:buNone/>
              <a:defRPr b="0" i="0" sz="1800" u="none" cap="none" strike="noStrike">
                <a:solidFill>
                  <a:srgbClr val="888888"/>
                </a:solidFill>
                <a:latin typeface="Calibri"/>
                <a:ea typeface="Calibri"/>
                <a:cs typeface="Calibri"/>
                <a:sym typeface="Calibri"/>
              </a:defRPr>
            </a:lvl2pPr>
            <a:lvl3pPr indent="0" lvl="2" marL="0" algn="r">
              <a:spcBef>
                <a:spcPts val="0"/>
              </a:spcBef>
              <a:buNone/>
              <a:defRPr b="0" i="0" sz="1800" u="none" cap="none" strike="noStrike">
                <a:solidFill>
                  <a:srgbClr val="888888"/>
                </a:solidFill>
                <a:latin typeface="Calibri"/>
                <a:ea typeface="Calibri"/>
                <a:cs typeface="Calibri"/>
                <a:sym typeface="Calibri"/>
              </a:defRPr>
            </a:lvl3pPr>
            <a:lvl4pPr indent="0" lvl="3" marL="0" algn="r">
              <a:spcBef>
                <a:spcPts val="0"/>
              </a:spcBef>
              <a:buNone/>
              <a:defRPr b="0" i="0" sz="1800" u="none" cap="none" strike="noStrike">
                <a:solidFill>
                  <a:srgbClr val="888888"/>
                </a:solidFill>
                <a:latin typeface="Calibri"/>
                <a:ea typeface="Calibri"/>
                <a:cs typeface="Calibri"/>
                <a:sym typeface="Calibri"/>
              </a:defRPr>
            </a:lvl4pPr>
            <a:lvl5pPr indent="0" lvl="4" marL="0" algn="r">
              <a:spcBef>
                <a:spcPts val="0"/>
              </a:spcBef>
              <a:buNone/>
              <a:defRPr b="0" i="0" sz="1800" u="none" cap="none" strike="noStrike">
                <a:solidFill>
                  <a:srgbClr val="888888"/>
                </a:solidFill>
                <a:latin typeface="Calibri"/>
                <a:ea typeface="Calibri"/>
                <a:cs typeface="Calibri"/>
                <a:sym typeface="Calibri"/>
              </a:defRPr>
            </a:lvl5pPr>
            <a:lvl6pPr indent="0" lvl="5" marL="0" algn="r">
              <a:spcBef>
                <a:spcPts val="0"/>
              </a:spcBef>
              <a:buNone/>
              <a:defRPr b="0" i="0" sz="1800" u="none" cap="none" strike="noStrike">
                <a:solidFill>
                  <a:srgbClr val="888888"/>
                </a:solidFill>
                <a:latin typeface="Calibri"/>
                <a:ea typeface="Calibri"/>
                <a:cs typeface="Calibri"/>
                <a:sym typeface="Calibri"/>
              </a:defRPr>
            </a:lvl6pPr>
            <a:lvl7pPr indent="0" lvl="6" marL="0" algn="r">
              <a:spcBef>
                <a:spcPts val="0"/>
              </a:spcBef>
              <a:buNone/>
              <a:defRPr b="0" i="0" sz="1800" u="none" cap="none" strike="noStrike">
                <a:solidFill>
                  <a:srgbClr val="888888"/>
                </a:solidFill>
                <a:latin typeface="Calibri"/>
                <a:ea typeface="Calibri"/>
                <a:cs typeface="Calibri"/>
                <a:sym typeface="Calibri"/>
              </a:defRPr>
            </a:lvl7pPr>
            <a:lvl8pPr indent="0" lvl="7" marL="0" algn="r">
              <a:spcBef>
                <a:spcPts val="0"/>
              </a:spcBef>
              <a:buNone/>
              <a:defRPr b="0" i="0" sz="1800" u="none" cap="none" strike="noStrike">
                <a:solidFill>
                  <a:srgbClr val="888888"/>
                </a:solidFill>
                <a:latin typeface="Calibri"/>
                <a:ea typeface="Calibri"/>
                <a:cs typeface="Calibri"/>
                <a:sym typeface="Calibri"/>
              </a:defRPr>
            </a:lvl8pPr>
            <a:lvl9pPr indent="0" lvl="8" mar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 name="Shape 28"/>
        <p:cNvGrpSpPr/>
        <p:nvPr/>
      </p:nvGrpSpPr>
      <p:grpSpPr>
        <a:xfrm>
          <a:off x="0" y="0"/>
          <a:ext cx="0" cy="0"/>
          <a:chOff x="0" y="0"/>
          <a:chExt cx="0" cy="0"/>
        </a:xfrm>
      </p:grpSpPr>
      <p:sp>
        <p:nvSpPr>
          <p:cNvPr id="29" name="Google Shape;29;p5"/>
          <p:cNvSpPr txBox="1"/>
          <p:nvPr>
            <p:ph type="title"/>
          </p:nvPr>
        </p:nvSpPr>
        <p:spPr>
          <a:xfrm>
            <a:off x="6387752" y="766826"/>
            <a:ext cx="5512494"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4F4B44"/>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b="0" i="0" sz="1800" u="none" cap="none" strike="noStrike">
                <a:solidFill>
                  <a:srgbClr val="888888"/>
                </a:solidFill>
                <a:latin typeface="Calibri"/>
                <a:ea typeface="Calibri"/>
                <a:cs typeface="Calibri"/>
                <a:sym typeface="Calibri"/>
              </a:defRPr>
            </a:lvl1pPr>
            <a:lvl2pPr indent="0" lvl="1" marL="0" algn="r">
              <a:spcBef>
                <a:spcPts val="0"/>
              </a:spcBef>
              <a:buNone/>
              <a:defRPr b="0" i="0" sz="1800" u="none" cap="none" strike="noStrike">
                <a:solidFill>
                  <a:srgbClr val="888888"/>
                </a:solidFill>
                <a:latin typeface="Calibri"/>
                <a:ea typeface="Calibri"/>
                <a:cs typeface="Calibri"/>
                <a:sym typeface="Calibri"/>
              </a:defRPr>
            </a:lvl2pPr>
            <a:lvl3pPr indent="0" lvl="2" marL="0" algn="r">
              <a:spcBef>
                <a:spcPts val="0"/>
              </a:spcBef>
              <a:buNone/>
              <a:defRPr b="0" i="0" sz="1800" u="none" cap="none" strike="noStrike">
                <a:solidFill>
                  <a:srgbClr val="888888"/>
                </a:solidFill>
                <a:latin typeface="Calibri"/>
                <a:ea typeface="Calibri"/>
                <a:cs typeface="Calibri"/>
                <a:sym typeface="Calibri"/>
              </a:defRPr>
            </a:lvl3pPr>
            <a:lvl4pPr indent="0" lvl="3" marL="0" algn="r">
              <a:spcBef>
                <a:spcPts val="0"/>
              </a:spcBef>
              <a:buNone/>
              <a:defRPr b="0" i="0" sz="1800" u="none" cap="none" strike="noStrike">
                <a:solidFill>
                  <a:srgbClr val="888888"/>
                </a:solidFill>
                <a:latin typeface="Calibri"/>
                <a:ea typeface="Calibri"/>
                <a:cs typeface="Calibri"/>
                <a:sym typeface="Calibri"/>
              </a:defRPr>
            </a:lvl4pPr>
            <a:lvl5pPr indent="0" lvl="4" marL="0" algn="r">
              <a:spcBef>
                <a:spcPts val="0"/>
              </a:spcBef>
              <a:buNone/>
              <a:defRPr b="0" i="0" sz="1800" u="none" cap="none" strike="noStrike">
                <a:solidFill>
                  <a:srgbClr val="888888"/>
                </a:solidFill>
                <a:latin typeface="Calibri"/>
                <a:ea typeface="Calibri"/>
                <a:cs typeface="Calibri"/>
                <a:sym typeface="Calibri"/>
              </a:defRPr>
            </a:lvl5pPr>
            <a:lvl6pPr indent="0" lvl="5" marL="0" algn="r">
              <a:spcBef>
                <a:spcPts val="0"/>
              </a:spcBef>
              <a:buNone/>
              <a:defRPr b="0" i="0" sz="1800" u="none" cap="none" strike="noStrike">
                <a:solidFill>
                  <a:srgbClr val="888888"/>
                </a:solidFill>
                <a:latin typeface="Calibri"/>
                <a:ea typeface="Calibri"/>
                <a:cs typeface="Calibri"/>
                <a:sym typeface="Calibri"/>
              </a:defRPr>
            </a:lvl6pPr>
            <a:lvl7pPr indent="0" lvl="6" marL="0" algn="r">
              <a:spcBef>
                <a:spcPts val="0"/>
              </a:spcBef>
              <a:buNone/>
              <a:defRPr b="0" i="0" sz="1800" u="none" cap="none" strike="noStrike">
                <a:solidFill>
                  <a:srgbClr val="888888"/>
                </a:solidFill>
                <a:latin typeface="Calibri"/>
                <a:ea typeface="Calibri"/>
                <a:cs typeface="Calibri"/>
                <a:sym typeface="Calibri"/>
              </a:defRPr>
            </a:lvl7pPr>
            <a:lvl8pPr indent="0" lvl="7" marL="0" algn="r">
              <a:spcBef>
                <a:spcPts val="0"/>
              </a:spcBef>
              <a:buNone/>
              <a:defRPr b="0" i="0" sz="1800" u="none" cap="none" strike="noStrike">
                <a:solidFill>
                  <a:srgbClr val="888888"/>
                </a:solidFill>
                <a:latin typeface="Calibri"/>
                <a:ea typeface="Calibri"/>
                <a:cs typeface="Calibri"/>
                <a:sym typeface="Calibri"/>
              </a:defRPr>
            </a:lvl8pPr>
            <a:lvl9pPr indent="0" lvl="8" mar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3" name="Shape 33"/>
        <p:cNvGrpSpPr/>
        <p:nvPr/>
      </p:nvGrpSpPr>
      <p:grpSpPr>
        <a:xfrm>
          <a:off x="0" y="0"/>
          <a:ext cx="0" cy="0"/>
          <a:chOff x="0" y="0"/>
          <a:chExt cx="0" cy="0"/>
        </a:xfrm>
      </p:grpSpPr>
      <p:sp>
        <p:nvSpPr>
          <p:cNvPr id="34" name="Google Shape;34;p6"/>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87752" y="766826"/>
            <a:ext cx="5512494" cy="51308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200" u="none" cap="none" strike="noStrike">
                <a:solidFill>
                  <a:srgbClr val="4F4B44"/>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020675" y="3121139"/>
            <a:ext cx="16246649" cy="35306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500" u="none" cap="none" strike="noStrike">
                <a:solidFill>
                  <a:srgbClr val="4F4B44"/>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43.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50.png"/><Relationship Id="rId5"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54.png"/><Relationship Id="rId5"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3">
            <a:alphaModFix/>
          </a:blip>
          <a:srcRect b="0" l="0" r="0" t="0"/>
          <a:stretch/>
        </p:blipFill>
        <p:spPr>
          <a:xfrm>
            <a:off x="7209713" y="219625"/>
            <a:ext cx="3868419" cy="3295650"/>
          </a:xfrm>
          <a:prstGeom prst="rect">
            <a:avLst/>
          </a:prstGeom>
          <a:noFill/>
          <a:ln>
            <a:noFill/>
          </a:ln>
        </p:spPr>
      </p:pic>
      <p:sp>
        <p:nvSpPr>
          <p:cNvPr id="44" name="Google Shape;44;p7"/>
          <p:cNvSpPr txBox="1"/>
          <p:nvPr/>
        </p:nvSpPr>
        <p:spPr>
          <a:xfrm>
            <a:off x="2514393" y="3924209"/>
            <a:ext cx="13091794" cy="2386965"/>
          </a:xfrm>
          <a:prstGeom prst="rect">
            <a:avLst/>
          </a:prstGeom>
          <a:noFill/>
          <a:ln>
            <a:noFill/>
          </a:ln>
        </p:spPr>
        <p:txBody>
          <a:bodyPr anchorCtr="0" anchor="t" bIns="0" lIns="0" spcFirstLastPara="1" rIns="0" wrap="square" tIns="11425">
            <a:spAutoFit/>
          </a:bodyPr>
          <a:lstStyle/>
          <a:p>
            <a:pPr indent="-1297305" lvl="0" marL="1309370" marR="5080" rtl="0" algn="ctr">
              <a:lnSpc>
                <a:spcPct val="117000"/>
              </a:lnSpc>
              <a:spcBef>
                <a:spcPts val="0"/>
              </a:spcBef>
              <a:spcAft>
                <a:spcPts val="0"/>
              </a:spcAft>
              <a:buNone/>
            </a:pPr>
            <a:r>
              <a:rPr b="1" i="0" lang="en-US" sz="4400" u="none" cap="none" strike="noStrike">
                <a:solidFill>
                  <a:srgbClr val="4F4B44"/>
                </a:solidFill>
                <a:latin typeface="Times New Roman"/>
                <a:ea typeface="Times New Roman"/>
                <a:cs typeface="Times New Roman"/>
                <a:sym typeface="Times New Roman"/>
              </a:rPr>
              <a:t>      BREAST CANCER CLASSIFICATION AND LOCATION DETECTION USING DEEP LEARNING METHODS</a:t>
            </a:r>
            <a:endParaRPr b="1" i="0" sz="4400" u="none" cap="none" strike="noStrike">
              <a:solidFill>
                <a:srgbClr val="4F4B44"/>
              </a:solidFill>
              <a:latin typeface="Times New Roman"/>
              <a:ea typeface="Times New Roman"/>
              <a:cs typeface="Times New Roman"/>
              <a:sym typeface="Times New Roman"/>
            </a:endParaRPr>
          </a:p>
        </p:txBody>
      </p:sp>
      <p:sp>
        <p:nvSpPr>
          <p:cNvPr id="45" name="Google Shape;45;p7"/>
          <p:cNvSpPr txBox="1"/>
          <p:nvPr/>
        </p:nvSpPr>
        <p:spPr>
          <a:xfrm>
            <a:off x="11470950" y="7542425"/>
            <a:ext cx="6043800" cy="1592100"/>
          </a:xfrm>
          <a:prstGeom prst="rect">
            <a:avLst/>
          </a:prstGeom>
          <a:noFill/>
          <a:ln>
            <a:noFill/>
          </a:ln>
        </p:spPr>
        <p:txBody>
          <a:bodyPr anchorCtr="0" anchor="t" bIns="0" lIns="0" spcFirstLastPara="1" rIns="0" wrap="square" tIns="62225">
            <a:spAutoFit/>
          </a:bodyPr>
          <a:lstStyle/>
          <a:p>
            <a:pPr indent="0" lvl="0" marL="12700" marR="0" rtl="0" algn="l">
              <a:lnSpc>
                <a:spcPct val="100000"/>
              </a:lnSpc>
              <a:spcBef>
                <a:spcPts val="0"/>
              </a:spcBef>
              <a:spcAft>
                <a:spcPts val="0"/>
              </a:spcAft>
              <a:buNone/>
            </a:pPr>
            <a:r>
              <a:rPr b="0" i="0" lang="en-US" sz="2400" u="none" cap="none" strike="noStrike">
                <a:solidFill>
                  <a:srgbClr val="010100"/>
                </a:solidFill>
                <a:latin typeface="Times New Roman"/>
                <a:ea typeface="Times New Roman"/>
                <a:cs typeface="Times New Roman"/>
                <a:sym typeface="Times New Roman"/>
              </a:rPr>
              <a:t>P</a:t>
            </a:r>
            <a:r>
              <a:rPr lang="en-US" sz="2400">
                <a:solidFill>
                  <a:srgbClr val="010100"/>
                </a:solidFill>
                <a:latin typeface="Times New Roman"/>
                <a:ea typeface="Times New Roman"/>
                <a:cs typeface="Times New Roman"/>
                <a:sym typeface="Times New Roman"/>
              </a:rPr>
              <a:t>RESENTED BY</a:t>
            </a:r>
            <a:r>
              <a:rPr b="0" i="0" lang="en-US" sz="2400" u="none" cap="none" strike="noStrike">
                <a:solidFill>
                  <a:srgbClr val="010100"/>
                </a:solidFill>
                <a:latin typeface="Times New Roman"/>
                <a:ea typeface="Times New Roman"/>
                <a:cs typeface="Times New Roman"/>
                <a:sym typeface="Times New Roman"/>
              </a:rPr>
              <a:t>:</a:t>
            </a:r>
            <a:endParaRPr b="0" i="0" sz="2400" u="none" cap="none" strike="noStrike">
              <a:solidFill>
                <a:srgbClr val="010100"/>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t/>
            </a:r>
            <a:endParaRPr sz="2400">
              <a:solidFill>
                <a:srgbClr val="010100"/>
              </a:solidFill>
              <a:latin typeface="Times New Roman"/>
              <a:ea typeface="Times New Roman"/>
              <a:cs typeface="Times New Roman"/>
              <a:sym typeface="Times New Roman"/>
            </a:endParaRPr>
          </a:p>
          <a:p>
            <a:pPr indent="0" lvl="0" marL="12700" marR="93980" rtl="0" algn="l">
              <a:lnSpc>
                <a:spcPct val="114000"/>
              </a:lnSpc>
              <a:spcBef>
                <a:spcPts val="0"/>
              </a:spcBef>
              <a:spcAft>
                <a:spcPts val="0"/>
              </a:spcAft>
              <a:buNone/>
            </a:pPr>
            <a:r>
              <a:rPr b="0" i="0" lang="en-US" sz="2400" u="none" cap="none" strike="noStrike">
                <a:solidFill>
                  <a:srgbClr val="010100"/>
                </a:solidFill>
                <a:latin typeface="Times New Roman"/>
                <a:ea typeface="Times New Roman"/>
                <a:cs typeface="Times New Roman"/>
                <a:sym typeface="Times New Roman"/>
              </a:rPr>
              <a:t>N</a:t>
            </a:r>
            <a:r>
              <a:rPr lang="en-US" sz="2400">
                <a:solidFill>
                  <a:srgbClr val="010100"/>
                </a:solidFill>
                <a:latin typeface="Times New Roman"/>
                <a:ea typeface="Times New Roman"/>
                <a:cs typeface="Times New Roman"/>
                <a:sym typeface="Times New Roman"/>
              </a:rPr>
              <a:t>AVEENKUMAR S - RA1911029010014</a:t>
            </a:r>
            <a:endParaRPr sz="2400">
              <a:solidFill>
                <a:srgbClr val="010100"/>
              </a:solidFill>
              <a:latin typeface="Times New Roman"/>
              <a:ea typeface="Times New Roman"/>
              <a:cs typeface="Times New Roman"/>
              <a:sym typeface="Times New Roman"/>
            </a:endParaRPr>
          </a:p>
          <a:p>
            <a:pPr indent="0" lvl="0" marL="12700" marR="93980" rtl="0" algn="l">
              <a:lnSpc>
                <a:spcPct val="114000"/>
              </a:lnSpc>
              <a:spcBef>
                <a:spcPts val="0"/>
              </a:spcBef>
              <a:spcAft>
                <a:spcPts val="0"/>
              </a:spcAft>
              <a:buNone/>
            </a:pPr>
            <a:r>
              <a:rPr lang="en-US" sz="2400">
                <a:solidFill>
                  <a:srgbClr val="010100"/>
                </a:solidFill>
                <a:latin typeface="Times New Roman"/>
                <a:ea typeface="Times New Roman"/>
                <a:cs typeface="Times New Roman"/>
                <a:sym typeface="Times New Roman"/>
              </a:rPr>
              <a:t>S. AKANSHA - RA1911029010060</a:t>
            </a:r>
            <a:endParaRPr b="0" i="0" sz="2400" u="none" cap="none" strike="noStrike">
              <a:solidFill>
                <a:schemeClr val="dk1"/>
              </a:solidFill>
              <a:latin typeface="Times New Roman"/>
              <a:ea typeface="Times New Roman"/>
              <a:cs typeface="Times New Roman"/>
              <a:sym typeface="Times New Roman"/>
            </a:endParaRPr>
          </a:p>
        </p:txBody>
      </p:sp>
      <p:sp>
        <p:nvSpPr>
          <p:cNvPr id="46" name="Google Shape;46;p7"/>
          <p:cNvSpPr txBox="1"/>
          <p:nvPr/>
        </p:nvSpPr>
        <p:spPr>
          <a:xfrm>
            <a:off x="7050682" y="9445656"/>
            <a:ext cx="4186500" cy="764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GUIDE NAME : Dr. L</a:t>
            </a:r>
            <a:r>
              <a:rPr lang="en-US" sz="2400">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ANAND</a:t>
            </a:r>
            <a:endParaRPr b="0" i="0" sz="2400" u="none" cap="none" strike="noStrike">
              <a:solidFill>
                <a:schemeClr val="dk1"/>
              </a:solidFill>
              <a:latin typeface="Times New Roman"/>
              <a:ea typeface="Times New Roman"/>
              <a:cs typeface="Times New Roman"/>
              <a:sym typeface="Times New Roman"/>
            </a:endParaRPr>
          </a:p>
          <a:p>
            <a:pPr indent="0" lvl="0" marL="12700" marR="0" rtl="0" algn="ctr">
              <a:lnSpc>
                <a:spcPct val="100000"/>
              </a:lnSpc>
              <a:spcBef>
                <a:spcPts val="100"/>
              </a:spcBef>
              <a:spcAft>
                <a:spcPts val="0"/>
              </a:spcAft>
              <a:buNone/>
            </a:pPr>
            <a:r>
              <a:rPr b="0" i="0" lang="en-US" sz="2400" u="none" cap="none" strike="noStrike">
                <a:solidFill>
                  <a:schemeClr val="dk1"/>
                </a:solidFill>
                <a:latin typeface="Times New Roman"/>
                <a:ea typeface="Times New Roman"/>
                <a:cs typeface="Times New Roman"/>
                <a:sym typeface="Times New Roman"/>
              </a:rPr>
              <a:t>Batch ID: NW108</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3012440" y="800100"/>
            <a:ext cx="13194030" cy="68961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b="1" lang="en-US" sz="4400">
                <a:solidFill>
                  <a:schemeClr val="dk1"/>
                </a:solidFill>
              </a:rPr>
              <a:t>EXISTING AND PROPOSED METHODOLOGY</a:t>
            </a:r>
            <a:endParaRPr b="1" sz="4400">
              <a:solidFill>
                <a:schemeClr val="dk1"/>
              </a:solidFill>
            </a:endParaRPr>
          </a:p>
        </p:txBody>
      </p:sp>
      <p:pic>
        <p:nvPicPr>
          <p:cNvPr id="121" name="Google Shape;121;p16"/>
          <p:cNvPicPr preferRelativeResize="0"/>
          <p:nvPr/>
        </p:nvPicPr>
        <p:blipFill rotWithShape="1">
          <a:blip r:embed="rId3">
            <a:alphaModFix/>
          </a:blip>
          <a:srcRect b="0" l="0" r="0" t="0"/>
          <a:stretch/>
        </p:blipFill>
        <p:spPr>
          <a:xfrm>
            <a:off x="419387" y="366769"/>
            <a:ext cx="1804565" cy="1804558"/>
          </a:xfrm>
          <a:prstGeom prst="rect">
            <a:avLst/>
          </a:prstGeom>
          <a:noFill/>
          <a:ln>
            <a:noFill/>
          </a:ln>
        </p:spPr>
      </p:pic>
      <p:sp>
        <p:nvSpPr>
          <p:cNvPr id="122" name="Google Shape;122;p16"/>
          <p:cNvSpPr txBox="1"/>
          <p:nvPr/>
        </p:nvSpPr>
        <p:spPr>
          <a:xfrm>
            <a:off x="1812290" y="2019300"/>
            <a:ext cx="15593700" cy="67419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One in eight breast cancers are missed by screening mammography. Breast density increases the chance of obtaining incorrectly negative findings in women. False-negative mammograms can make women feel insecure when they actually have breast cancer because they mislead them.</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Despite the success CNN architectures have had in diagnosing breast cancer, there are still too many hyperparameters, which makes it difficult to get improved results.</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Additionally, the existing system merely categorized the inputs as positive or negative. The presence of the tumor has not been determined in what part of the body.</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The proposed method is by detecting and locating the cancer. This is done by Mask R-CNN, which has the ability to construct a bounding box for the  target object as well as further mark and categorize whether the pixels in the bounding box belong to the item or not, allowing for the identification of the object, marking of the object's border, and detection of critical spots.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Patch detection is also method used to detect metastatic cancer in tiny image patches acquired from bigger digital pathology images. Patch detection provides binary target visualisation per tissue slice.</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pic>
        <p:nvPicPr>
          <p:cNvPr id="127" name="Google Shape;127;p17"/>
          <p:cNvPicPr preferRelativeResize="0"/>
          <p:nvPr/>
        </p:nvPicPr>
        <p:blipFill rotWithShape="1">
          <a:blip r:embed="rId3">
            <a:alphaModFix/>
          </a:blip>
          <a:srcRect b="0" l="0" r="0" t="0"/>
          <a:stretch/>
        </p:blipFill>
        <p:spPr>
          <a:xfrm>
            <a:off x="419387" y="366770"/>
            <a:ext cx="1804565" cy="1804558"/>
          </a:xfrm>
          <a:prstGeom prst="rect">
            <a:avLst/>
          </a:prstGeom>
          <a:noFill/>
          <a:ln>
            <a:noFill/>
          </a:ln>
        </p:spPr>
      </p:pic>
      <p:sp>
        <p:nvSpPr>
          <p:cNvPr id="128" name="Google Shape;128;p17"/>
          <p:cNvSpPr txBox="1"/>
          <p:nvPr/>
        </p:nvSpPr>
        <p:spPr>
          <a:xfrm>
            <a:off x="3276600" y="510325"/>
            <a:ext cx="13059900" cy="1367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PROBLEM IDENTIFICATION AND DESCRIPTION</a:t>
            </a:r>
            <a:endParaRPr b="1" i="0" sz="4400" u="none" cap="none" strike="noStrike">
              <a:solidFill>
                <a:srgbClr val="000000"/>
              </a:solidFill>
              <a:latin typeface="Times New Roman"/>
              <a:ea typeface="Times New Roman"/>
              <a:cs typeface="Times New Roman"/>
              <a:sym typeface="Times New Roman"/>
            </a:endParaRPr>
          </a:p>
        </p:txBody>
      </p:sp>
      <p:sp>
        <p:nvSpPr>
          <p:cNvPr id="129" name="Google Shape;129;p17"/>
          <p:cNvSpPr txBox="1"/>
          <p:nvPr/>
        </p:nvSpPr>
        <p:spPr>
          <a:xfrm>
            <a:off x="1812290" y="2019300"/>
            <a:ext cx="15593700" cy="6003000"/>
          </a:xfrm>
          <a:prstGeom prst="rect">
            <a:avLst/>
          </a:prstGeom>
          <a:noFill/>
          <a:ln>
            <a:noFill/>
          </a:ln>
        </p:spPr>
        <p:txBody>
          <a:bodyPr anchorCtr="0" anchor="t" bIns="45700" lIns="91425" spcFirstLastPara="1" rIns="91425" wrap="square" tIns="45700">
            <a:spAutoFit/>
          </a:bodyPr>
          <a:lstStyle/>
          <a:p>
            <a:pPr indent="-342900" lvl="0" marL="342900" rtl="0" algn="just">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More than 2 million new cases are reported each year, and in 2018, the illness was responsible for 11.6% of all cancer cases and 24.2% of cases in women, making it the most common cancer globally and the top cause of death (6.6%) for women.</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Early breast cancer identification should take into account two distinct clinical situations, similar to any other primarily chronic condition. The diagnosis is either the result of an early inquiry of a patient's complaint or a physical exam finding, or it is established by a screening test that detects the illness in an asymptomatic patient before it creates symptoms.</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Font typeface="Times New Roman"/>
              <a:buChar char="•"/>
            </a:pPr>
            <a:r>
              <a:rPr lang="en-US" sz="2400">
                <a:solidFill>
                  <a:srgbClr val="111B21"/>
                </a:solidFill>
                <a:highlight>
                  <a:srgbClr val="FFFFFF"/>
                </a:highlight>
                <a:latin typeface="Times New Roman"/>
                <a:ea typeface="Times New Roman"/>
                <a:cs typeface="Times New Roman"/>
                <a:sym typeface="Times New Roman"/>
              </a:rPr>
              <a:t>The major way for detecting breast cancer early is X-ray mammography. Although mammography is an excellent screening technique, it does not offer certain and accurate findings for women with thick breasts or those undergoing surgical operations. Recent studies have revealed that MRI is a superior option to mammography because it does not entail any radiation exposure. The following are the primary disadvantages of breast MRI: The specificity is too poor, and the interpretation is difficult and non-standardized, thus only high-risk women should be screened.</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90500" lvl="0" marL="34290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p:cNvPicPr preferRelativeResize="0"/>
          <p:nvPr/>
        </p:nvPicPr>
        <p:blipFill rotWithShape="1">
          <a:blip r:embed="rId3">
            <a:alphaModFix/>
          </a:blip>
          <a:srcRect b="0" l="0" r="0" t="0"/>
          <a:stretch/>
        </p:blipFill>
        <p:spPr>
          <a:xfrm>
            <a:off x="419387" y="366770"/>
            <a:ext cx="1804565" cy="1804558"/>
          </a:xfrm>
          <a:prstGeom prst="rect">
            <a:avLst/>
          </a:prstGeom>
          <a:noFill/>
          <a:ln>
            <a:noFill/>
          </a:ln>
        </p:spPr>
      </p:pic>
      <p:sp>
        <p:nvSpPr>
          <p:cNvPr id="135" name="Google Shape;135;p18"/>
          <p:cNvSpPr txBox="1"/>
          <p:nvPr/>
        </p:nvSpPr>
        <p:spPr>
          <a:xfrm>
            <a:off x="5584190" y="7239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REQUIREMENTS</a:t>
            </a:r>
            <a:endParaRPr b="1" i="0" sz="4400" u="none" cap="none" strike="noStrike">
              <a:solidFill>
                <a:srgbClr val="000000"/>
              </a:solidFill>
              <a:latin typeface="Times New Roman"/>
              <a:ea typeface="Times New Roman"/>
              <a:cs typeface="Times New Roman"/>
              <a:sym typeface="Times New Roman"/>
            </a:endParaRPr>
          </a:p>
        </p:txBody>
      </p:sp>
      <p:sp>
        <p:nvSpPr>
          <p:cNvPr id="136" name="Google Shape;136;p18"/>
          <p:cNvSpPr txBox="1"/>
          <p:nvPr/>
        </p:nvSpPr>
        <p:spPr>
          <a:xfrm>
            <a:off x="1812290" y="2019300"/>
            <a:ext cx="15593700" cy="74808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COMPONENTS:</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To produce the specification for the software requirements, the analytical work has been completed. By creating an information description as a representation of system behaviour, a demonstration of performance objectives and design boundaries, and appropriate validation criteria, the purpose and performance supplied to software as part of system engineering are enhanced.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REQUIREMENTS FOR HARDWARE:</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Processor	: Intel Core Duo 2.0 GHz or higher</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Hard Disk	: Minimum 1 GB and Greater</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RAM	: 18 GB</a:t>
            </a:r>
            <a:endParaRPr b="0" i="0" sz="2400" u="none" cap="none" strike="noStrike">
              <a:solidFill>
                <a:schemeClr val="dk1"/>
              </a:solidFill>
              <a:latin typeface="Times New Roman"/>
              <a:ea typeface="Times New Roman"/>
              <a:cs typeface="Times New Roman"/>
              <a:sym typeface="Times New Roman"/>
            </a:endParaRPr>
          </a:p>
          <a:p>
            <a:pPr indent="-304800" lvl="0" marL="4572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REQUIREMENTS FOR SOFTWARE:</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Operating system	: Windows 11</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IDE	            : Google Colaboratory, Jupyter</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PROJECT OVERVIEW:</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Coding Language	: Python</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 name="Shape 140"/>
        <p:cNvGrpSpPr/>
        <p:nvPr/>
      </p:nvGrpSpPr>
      <p:grpSpPr>
        <a:xfrm>
          <a:off x="0" y="0"/>
          <a:ext cx="0" cy="0"/>
          <a:chOff x="0" y="0"/>
          <a:chExt cx="0" cy="0"/>
        </a:xfrm>
      </p:grpSpPr>
      <p:pic>
        <p:nvPicPr>
          <p:cNvPr id="141" name="Google Shape;141;p19"/>
          <p:cNvPicPr preferRelativeResize="0"/>
          <p:nvPr/>
        </p:nvPicPr>
        <p:blipFill rotWithShape="1">
          <a:blip r:embed="rId3">
            <a:alphaModFix/>
          </a:blip>
          <a:srcRect b="0" l="0" r="0" t="0"/>
          <a:stretch/>
        </p:blipFill>
        <p:spPr>
          <a:xfrm>
            <a:off x="419387" y="372411"/>
            <a:ext cx="1804565" cy="1798919"/>
          </a:xfrm>
          <a:prstGeom prst="rect">
            <a:avLst/>
          </a:prstGeom>
          <a:noFill/>
          <a:ln>
            <a:noFill/>
          </a:ln>
        </p:spPr>
      </p:pic>
      <p:sp>
        <p:nvSpPr>
          <p:cNvPr id="142" name="Google Shape;142;p19"/>
          <p:cNvSpPr txBox="1"/>
          <p:nvPr/>
        </p:nvSpPr>
        <p:spPr>
          <a:xfrm>
            <a:off x="5486400" y="723900"/>
            <a:ext cx="862584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ARCHITECTURE DIAGRAM</a:t>
            </a:r>
            <a:endParaRPr b="1" i="0" sz="4400" u="none" cap="none" strike="noStrike">
              <a:solidFill>
                <a:srgbClr val="000000"/>
              </a:solidFill>
              <a:latin typeface="Times New Roman"/>
              <a:ea typeface="Times New Roman"/>
              <a:cs typeface="Times New Roman"/>
              <a:sym typeface="Times New Roman"/>
            </a:endParaRPr>
          </a:p>
        </p:txBody>
      </p:sp>
      <p:pic>
        <p:nvPicPr>
          <p:cNvPr id="143" name="Google Shape;143;p19"/>
          <p:cNvPicPr preferRelativeResize="0"/>
          <p:nvPr>
            <p:ph idx="1" type="body"/>
          </p:nvPr>
        </p:nvPicPr>
        <p:blipFill rotWithShape="1">
          <a:blip r:embed="rId4">
            <a:alphaModFix/>
          </a:blip>
          <a:srcRect b="28025" l="9011" r="40432" t="32299"/>
          <a:stretch/>
        </p:blipFill>
        <p:spPr>
          <a:xfrm>
            <a:off x="2404745" y="2171065"/>
            <a:ext cx="14518640" cy="662749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0"/>
          <p:cNvPicPr preferRelativeResize="0"/>
          <p:nvPr/>
        </p:nvPicPr>
        <p:blipFill rotWithShape="1">
          <a:blip r:embed="rId3">
            <a:alphaModFix/>
          </a:blip>
          <a:srcRect b="0" l="0" r="0" t="0"/>
          <a:stretch/>
        </p:blipFill>
        <p:spPr>
          <a:xfrm>
            <a:off x="419387" y="372411"/>
            <a:ext cx="1804565" cy="1798919"/>
          </a:xfrm>
          <a:prstGeom prst="rect">
            <a:avLst/>
          </a:prstGeom>
          <a:noFill/>
          <a:ln>
            <a:noFill/>
          </a:ln>
        </p:spPr>
      </p:pic>
      <p:sp>
        <p:nvSpPr>
          <p:cNvPr id="149" name="Google Shape;149;p20"/>
          <p:cNvSpPr txBox="1"/>
          <p:nvPr/>
        </p:nvSpPr>
        <p:spPr>
          <a:xfrm>
            <a:off x="5486400" y="723900"/>
            <a:ext cx="862584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IMPLEMENTATION</a:t>
            </a:r>
            <a:endParaRPr b="1" i="0" sz="4400" u="none" cap="none" strike="noStrike">
              <a:solidFill>
                <a:srgbClr val="000000"/>
              </a:solidFill>
              <a:latin typeface="Times New Roman"/>
              <a:ea typeface="Times New Roman"/>
              <a:cs typeface="Times New Roman"/>
              <a:sym typeface="Times New Roman"/>
            </a:endParaRPr>
          </a:p>
        </p:txBody>
      </p:sp>
      <p:sp>
        <p:nvSpPr>
          <p:cNvPr id="150" name="Google Shape;150;p20"/>
          <p:cNvSpPr txBox="1"/>
          <p:nvPr/>
        </p:nvSpPr>
        <p:spPr>
          <a:xfrm>
            <a:off x="1812290" y="2019300"/>
            <a:ext cx="15593700" cy="67419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 this project, we have used three different datasets:</a:t>
            </a:r>
            <a:endParaRPr sz="24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marR="0" rtl="0" algn="just">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ULTRASOUND:</a:t>
            </a:r>
            <a:endParaRPr sz="2400">
              <a:solidFill>
                <a:schemeClr val="dk1"/>
              </a:solidFill>
              <a:latin typeface="Times New Roman"/>
              <a:ea typeface="Times New Roman"/>
              <a:cs typeface="Times New Roman"/>
              <a:sym typeface="Times New Roman"/>
            </a:endParaRPr>
          </a:p>
          <a:p>
            <a:pPr indent="0" lvl="0" marL="91440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chemeClr val="dk1"/>
                </a:solidFill>
                <a:highlight>
                  <a:srgbClr val="FFFFFF"/>
                </a:highlight>
                <a:latin typeface="Times New Roman"/>
                <a:ea typeface="Times New Roman"/>
                <a:cs typeface="Times New Roman"/>
                <a:sym typeface="Times New Roman"/>
              </a:rPr>
              <a:t>Sound waves are used during a technique known as a breast ultrasound to see within your breasts. It may be used by your healthcare provider to detect breast problems. It also allows your physician to evaluate how effectively the blood is reaching certain areas of your breasts. This test is usually done when a change has been noted on a mammogram or when a change is felt but not evident on an ultrasound. </a:t>
            </a:r>
            <a:endParaRPr sz="2400">
              <a:solidFill>
                <a:schemeClr val="dk1"/>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highlight>
                <a:srgbClr val="FFFFFF"/>
              </a:highlight>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chemeClr val="dk1"/>
                </a:solidFill>
                <a:highlight>
                  <a:srgbClr val="FFFFFF"/>
                </a:highlight>
                <a:latin typeface="Times New Roman"/>
                <a:ea typeface="Times New Roman"/>
                <a:cs typeface="Times New Roman"/>
                <a:sym typeface="Times New Roman"/>
              </a:rPr>
              <a:t>We use several classification algorithms such as CNN, ResNet, VGG, and DenseNets to first classify the input images as Malignant or Benign. The achieved results are discussed in the Results sections.  Once the Images are classified , we then use the MASK-RCNN algorithm to detect the location of the cancer. </a:t>
            </a:r>
            <a:endParaRPr sz="2400">
              <a:solidFill>
                <a:schemeClr val="dk1"/>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highlight>
                <a:srgbClr val="FFFFFF"/>
              </a:highlight>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rgbClr val="111B21"/>
                </a:solidFill>
                <a:highlight>
                  <a:srgbClr val="FFFFFF"/>
                </a:highlight>
                <a:latin typeface="Times New Roman"/>
                <a:ea typeface="Times New Roman"/>
                <a:cs typeface="Times New Roman"/>
                <a:sym typeface="Times New Roman"/>
              </a:rPr>
              <a:t>Breast ultrasound pictures from women aged 25 to 75 comprise the baseline data. This information was gathered in 2018. There are 600 female patients in all. There are 780 photos in the collection, with an average size of 500 by 500 pixels. The photos are made up of PNG files. The images taken in the real world are shown alongside the originals. The photographs are divided into three categories: benign, malignant, and normal.</a:t>
            </a:r>
            <a:endParaRPr sz="2400">
              <a:solidFill>
                <a:srgbClr val="111B21"/>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1"/>
          <p:cNvPicPr preferRelativeResize="0"/>
          <p:nvPr/>
        </p:nvPicPr>
        <p:blipFill rotWithShape="1">
          <a:blip r:embed="rId3">
            <a:alphaModFix/>
          </a:blip>
          <a:srcRect b="0" l="0" r="0" t="0"/>
          <a:stretch/>
        </p:blipFill>
        <p:spPr>
          <a:xfrm>
            <a:off x="419387" y="372411"/>
            <a:ext cx="1804565" cy="1798919"/>
          </a:xfrm>
          <a:prstGeom prst="rect">
            <a:avLst/>
          </a:prstGeom>
          <a:noFill/>
          <a:ln>
            <a:noFill/>
          </a:ln>
        </p:spPr>
      </p:pic>
      <p:sp>
        <p:nvSpPr>
          <p:cNvPr id="156" name="Google Shape;156;p21"/>
          <p:cNvSpPr txBox="1"/>
          <p:nvPr/>
        </p:nvSpPr>
        <p:spPr>
          <a:xfrm>
            <a:off x="5486400" y="723900"/>
            <a:ext cx="8625900" cy="6900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IMPLEMENTATION</a:t>
            </a:r>
            <a:endParaRPr b="1" i="0" sz="4400" u="none" cap="none" strike="noStrike">
              <a:solidFill>
                <a:srgbClr val="000000"/>
              </a:solidFill>
              <a:latin typeface="Times New Roman"/>
              <a:ea typeface="Times New Roman"/>
              <a:cs typeface="Times New Roman"/>
              <a:sym typeface="Times New Roman"/>
            </a:endParaRPr>
          </a:p>
        </p:txBody>
      </p:sp>
      <p:sp>
        <p:nvSpPr>
          <p:cNvPr id="157" name="Google Shape;157;p21"/>
          <p:cNvSpPr txBox="1"/>
          <p:nvPr/>
        </p:nvSpPr>
        <p:spPr>
          <a:xfrm>
            <a:off x="1812290" y="2019300"/>
            <a:ext cx="15593700" cy="6372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2. HISTOPATHOLOGY:</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Histopathology pictures are obtained by a procedure known as a biopsy. After the photos are acquired, data augmentation is done. The deep learning community has recently paid a lot of attention to data augmentation. Neural networks need a lot of training data to function well, however the data sets currently accessible in the medical sector are from low-resource regions. </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Therefore, to increase the variety of the fundamental dataset, a data augmentation approach must be applied. After that, the CNN Algorithm is trained to determine whether or not a picture includes cancer. After classification, we use the Patch Detection Algorithm to find the cancer cell.</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rgbClr val="111B21"/>
                </a:solidFill>
                <a:highlight>
                  <a:srgbClr val="FFFFFF"/>
                </a:highlight>
                <a:latin typeface="Times New Roman"/>
                <a:ea typeface="Times New Roman"/>
                <a:cs typeface="Times New Roman"/>
                <a:sym typeface="Times New Roman"/>
              </a:rPr>
              <a:t>There were 277524 total photographs, 198738 images of people without cancer, 78786 images of persons with cancer. 162 whole mount slide pictures of Breast Cancer (BCa) specimens that had been scanned at 40x made up the original dataset. 277,524 patches of size 50 50 were produced, of which 128 738 IDC negative patches and 78,786 IDC positive patches were retrieved.</a:t>
            </a:r>
            <a:endParaRPr sz="2400">
              <a:solidFill>
                <a:srgbClr val="111B21"/>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2"/>
          <p:cNvPicPr preferRelativeResize="0"/>
          <p:nvPr/>
        </p:nvPicPr>
        <p:blipFill rotWithShape="1">
          <a:blip r:embed="rId3">
            <a:alphaModFix/>
          </a:blip>
          <a:srcRect b="0" l="0" r="0" t="0"/>
          <a:stretch/>
        </p:blipFill>
        <p:spPr>
          <a:xfrm>
            <a:off x="419387" y="372411"/>
            <a:ext cx="1804565" cy="1798919"/>
          </a:xfrm>
          <a:prstGeom prst="rect">
            <a:avLst/>
          </a:prstGeom>
          <a:noFill/>
          <a:ln>
            <a:noFill/>
          </a:ln>
        </p:spPr>
      </p:pic>
      <p:sp>
        <p:nvSpPr>
          <p:cNvPr id="163" name="Google Shape;163;p22"/>
          <p:cNvSpPr txBox="1"/>
          <p:nvPr/>
        </p:nvSpPr>
        <p:spPr>
          <a:xfrm>
            <a:off x="5486400" y="723900"/>
            <a:ext cx="8625900" cy="6900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IMPLEMENTATION</a:t>
            </a:r>
            <a:endParaRPr b="1" i="0" sz="4400" u="none" cap="none" strike="noStrike">
              <a:solidFill>
                <a:srgbClr val="000000"/>
              </a:solidFill>
              <a:latin typeface="Times New Roman"/>
              <a:ea typeface="Times New Roman"/>
              <a:cs typeface="Times New Roman"/>
              <a:sym typeface="Times New Roman"/>
            </a:endParaRPr>
          </a:p>
        </p:txBody>
      </p:sp>
      <p:sp>
        <p:nvSpPr>
          <p:cNvPr id="164" name="Google Shape;164;p22"/>
          <p:cNvSpPr txBox="1"/>
          <p:nvPr/>
        </p:nvSpPr>
        <p:spPr>
          <a:xfrm>
            <a:off x="1812290" y="2019300"/>
            <a:ext cx="15593700" cy="7665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MAMMOGRAPHY:</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The patient's breast is first placed on a flat plate during a mammography, and a parallel plate is used to compress it. A short burst of radiation from the x-ray machine travels through the breast and is picked up on the other side. In contrast to a photographic film plate, which captures the x-ray image on film, a solid-state detector may be able to produce digital images by delivering electrical signals to a computer. Mammograms are the medical word for the images. </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rtl="0" algn="just">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Dense tissue sections, such as connective and glandular tissue or tumours, appear whiter on a grey background on a film mammography, whereas low density tissues, such as fat, seem translucent (i.e., darker shades of grey).</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marR="419100" rtl="0" algn="just">
              <a:lnSpc>
                <a:spcPct val="150000"/>
              </a:lnSpc>
              <a:spcBef>
                <a:spcPts val="0"/>
              </a:spcBef>
              <a:spcAft>
                <a:spcPts val="0"/>
              </a:spcAft>
              <a:buClr>
                <a:schemeClr val="dk1"/>
              </a:buClr>
              <a:buSzPts val="2400"/>
              <a:buFont typeface="Times New Roman"/>
              <a:buChar char="•"/>
            </a:pPr>
            <a:r>
              <a:rPr lang="en-US" sz="2400">
                <a:solidFill>
                  <a:srgbClr val="111B21"/>
                </a:solidFill>
                <a:highlight>
                  <a:srgbClr val="FFFFFF"/>
                </a:highlight>
                <a:latin typeface="Times New Roman"/>
                <a:ea typeface="Times New Roman"/>
                <a:cs typeface="Times New Roman"/>
                <a:sym typeface="Times New Roman"/>
              </a:rPr>
              <a:t>The Digital Database for Screening Mammography (DDSM) has been revised and standardised as the CBIS-DDSM (Curated Breast Imaging Subset of DDSM) [8]. 2,620 digitalized film mammography studies may be found in the DDSM database. It includes illustrations of healthy, malignant, and benign disorders with validated pathology data. Because of the scale of the database and the ground truth verification, the DDSM is a useful tool in the design and testing of decision support systems.</a:t>
            </a:r>
            <a:endParaRPr sz="2400">
              <a:solidFill>
                <a:srgbClr val="111B21"/>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 name="Shape 168"/>
        <p:cNvGrpSpPr/>
        <p:nvPr/>
      </p:nvGrpSpPr>
      <p:grpSpPr>
        <a:xfrm>
          <a:off x="0" y="0"/>
          <a:ext cx="0" cy="0"/>
          <a:chOff x="0" y="0"/>
          <a:chExt cx="0" cy="0"/>
        </a:xfrm>
      </p:grpSpPr>
      <p:pic>
        <p:nvPicPr>
          <p:cNvPr id="169" name="Google Shape;169;p23"/>
          <p:cNvPicPr preferRelativeResize="0"/>
          <p:nvPr/>
        </p:nvPicPr>
        <p:blipFill rotWithShape="1">
          <a:blip r:embed="rId3">
            <a:alphaModFix/>
          </a:blip>
          <a:srcRect b="0" l="0" r="0" t="0"/>
          <a:stretch/>
        </p:blipFill>
        <p:spPr>
          <a:xfrm>
            <a:off x="419387" y="372408"/>
            <a:ext cx="1804565" cy="1798919"/>
          </a:xfrm>
          <a:prstGeom prst="rect">
            <a:avLst/>
          </a:prstGeom>
          <a:noFill/>
          <a:ln>
            <a:noFill/>
          </a:ln>
        </p:spPr>
      </p:pic>
      <p:sp>
        <p:nvSpPr>
          <p:cNvPr id="170" name="Google Shape;170;p23"/>
          <p:cNvSpPr txBox="1"/>
          <p:nvPr/>
        </p:nvSpPr>
        <p:spPr>
          <a:xfrm>
            <a:off x="4267200" y="800100"/>
            <a:ext cx="10772775"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PERFORMANCE AND EVALUATION</a:t>
            </a:r>
            <a:endParaRPr b="1" i="0" sz="4400" u="none" cap="none" strike="noStrike">
              <a:solidFill>
                <a:srgbClr val="000000"/>
              </a:solidFill>
              <a:latin typeface="Times New Roman"/>
              <a:ea typeface="Times New Roman"/>
              <a:cs typeface="Times New Roman"/>
              <a:sym typeface="Times New Roman"/>
            </a:endParaRPr>
          </a:p>
        </p:txBody>
      </p:sp>
      <p:sp>
        <p:nvSpPr>
          <p:cNvPr id="171" name="Google Shape;171;p23"/>
          <p:cNvSpPr txBox="1"/>
          <p:nvPr/>
        </p:nvSpPr>
        <p:spPr>
          <a:xfrm>
            <a:off x="1812290" y="2019300"/>
            <a:ext cx="15593700" cy="63723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We employed deep learning algorithms to categorise breast cancer pictures as malignant or benign in this study. We made use of ultrasound images, histopathological images, and mammography images. After predicting the malignancy, we apply location detection techniques to pinpoint its exact site. To assess performance, a range of matrices such as accuracy, precision, sensitivity, and specificity were employed.</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DenseNet 169 was determined to be the most accurate and effective classifier on the ultrasound pictures dataset, with average accuracies ranging from 94.00% to 100% for binary and multi-class classification. The MASK R-CNN Algorithm is then used to find the malignant tumour. We used the CNN model to categorise the input on the histopathology picture dataset, and then we used the Patch detection approach to indicate the location of the cancer.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 this case, multiclass classification was used to determine the patient's stage of cancer. We tested multiple deep learning models on the mammography picture dataset, with the VGG model outperforming the others. We categorised the input using that, and then the patch detection technique was applied.</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Additionally, we plan to broaden our framework to enable it to handle more complicated datasets in order to diagnose breast cancer photos using a single application</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 name="Shape 175"/>
        <p:cNvGrpSpPr/>
        <p:nvPr/>
      </p:nvGrpSpPr>
      <p:grpSpPr>
        <a:xfrm>
          <a:off x="0" y="0"/>
          <a:ext cx="0" cy="0"/>
          <a:chOff x="0" y="0"/>
          <a:chExt cx="0" cy="0"/>
        </a:xfrm>
      </p:grpSpPr>
      <p:pic>
        <p:nvPicPr>
          <p:cNvPr id="176" name="Google Shape;176;p24"/>
          <p:cNvPicPr preferRelativeResize="0"/>
          <p:nvPr/>
        </p:nvPicPr>
        <p:blipFill rotWithShape="1">
          <a:blip r:embed="rId3">
            <a:alphaModFix/>
          </a:blip>
          <a:srcRect b="0" l="0" r="0" t="0"/>
          <a:stretch/>
        </p:blipFill>
        <p:spPr>
          <a:xfrm>
            <a:off x="419387" y="372407"/>
            <a:ext cx="1804565" cy="1798919"/>
          </a:xfrm>
          <a:prstGeom prst="rect">
            <a:avLst/>
          </a:prstGeom>
          <a:noFill/>
          <a:ln>
            <a:noFill/>
          </a:ln>
        </p:spPr>
      </p:pic>
      <p:sp>
        <p:nvSpPr>
          <p:cNvPr id="177" name="Google Shape;177;p24"/>
          <p:cNvSpPr txBox="1"/>
          <p:nvPr/>
        </p:nvSpPr>
        <p:spPr>
          <a:xfrm>
            <a:off x="5638800" y="7239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RESULTS AND ANALYSIS</a:t>
            </a:r>
            <a:endParaRPr b="1" i="0" sz="4400" u="none" cap="none" strike="noStrike">
              <a:solidFill>
                <a:srgbClr val="000000"/>
              </a:solidFill>
              <a:latin typeface="Times New Roman"/>
              <a:ea typeface="Times New Roman"/>
              <a:cs typeface="Times New Roman"/>
              <a:sym typeface="Times New Roman"/>
            </a:endParaRPr>
          </a:p>
        </p:txBody>
      </p:sp>
      <p:sp>
        <p:nvSpPr>
          <p:cNvPr id="178" name="Google Shape;178;p24"/>
          <p:cNvSpPr txBox="1"/>
          <p:nvPr/>
        </p:nvSpPr>
        <p:spPr>
          <a:xfrm>
            <a:off x="1812290" y="2019300"/>
            <a:ext cx="15593700" cy="3417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INTRODUCTION:</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 this chapter, the practical outcomes that were acquired while the project was being put into action are discussed.</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ULTRASOUND:</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Using the Ultrasound Dataset, </a:t>
            </a:r>
            <a:r>
              <a:rPr lang="en-US" sz="2400">
                <a:solidFill>
                  <a:schemeClr val="dk1"/>
                </a:solidFill>
                <a:latin typeface="Times New Roman"/>
                <a:ea typeface="Times New Roman"/>
                <a:cs typeface="Times New Roman"/>
                <a:sym typeface="Times New Roman"/>
              </a:rPr>
              <a:t>w</a:t>
            </a:r>
            <a:r>
              <a:rPr b="0" i="0" lang="en-US" sz="2400" u="none" cap="none" strike="noStrike">
                <a:solidFill>
                  <a:schemeClr val="dk1"/>
                </a:solidFill>
                <a:latin typeface="Times New Roman"/>
                <a:ea typeface="Times New Roman"/>
                <a:cs typeface="Times New Roman"/>
                <a:sym typeface="Times New Roman"/>
              </a:rPr>
              <a:t>e first perform some Image preprocessing techniques to resize and correct the images.</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9" name="Google Shape;179;p24"/>
          <p:cNvPicPr preferRelativeResize="0"/>
          <p:nvPr>
            <p:ph idx="1" type="body"/>
          </p:nvPr>
        </p:nvPicPr>
        <p:blipFill rotWithShape="1">
          <a:blip r:embed="rId4">
            <a:alphaModFix/>
          </a:blip>
          <a:srcRect b="0" l="0" r="0" t="0"/>
          <a:stretch/>
        </p:blipFill>
        <p:spPr>
          <a:xfrm>
            <a:off x="4454250" y="4781625"/>
            <a:ext cx="4384800" cy="3918000"/>
          </a:xfrm>
          <a:prstGeom prst="rect">
            <a:avLst/>
          </a:prstGeom>
          <a:noFill/>
          <a:ln cap="flat" cmpd="sng" w="9525">
            <a:solidFill>
              <a:schemeClr val="dk1"/>
            </a:solidFill>
            <a:prstDash val="solid"/>
            <a:round/>
            <a:headEnd len="sm" w="sm" type="none"/>
            <a:tailEnd len="sm" w="sm" type="none"/>
          </a:ln>
        </p:spPr>
      </p:pic>
      <p:pic>
        <p:nvPicPr>
          <p:cNvPr id="180" name="Google Shape;180;p24"/>
          <p:cNvPicPr preferRelativeResize="0"/>
          <p:nvPr>
            <p:ph idx="2" type="body"/>
          </p:nvPr>
        </p:nvPicPr>
        <p:blipFill rotWithShape="1">
          <a:blip r:embed="rId5">
            <a:alphaModFix/>
          </a:blip>
          <a:srcRect b="0" l="0" r="0" t="0"/>
          <a:stretch/>
        </p:blipFill>
        <p:spPr>
          <a:xfrm>
            <a:off x="9220200" y="4767524"/>
            <a:ext cx="4705500" cy="3918000"/>
          </a:xfrm>
          <a:prstGeom prst="rect">
            <a:avLst/>
          </a:prstGeom>
          <a:noFill/>
          <a:ln cap="flat" cmpd="sng" w="9525">
            <a:solidFill>
              <a:schemeClr val="dk1"/>
            </a:solidFill>
            <a:prstDash val="solid"/>
            <a:round/>
            <a:headEnd len="sm" w="sm" type="none"/>
            <a:tailEnd len="sm" w="sm" type="none"/>
          </a:ln>
        </p:spPr>
      </p:pic>
      <p:sp>
        <p:nvSpPr>
          <p:cNvPr id="181" name="Google Shape;181;p24"/>
          <p:cNvSpPr txBox="1"/>
          <p:nvPr/>
        </p:nvSpPr>
        <p:spPr>
          <a:xfrm>
            <a:off x="7063099" y="8877300"/>
            <a:ext cx="4780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ORIGINAL IMAGE VS RESIZED </a:t>
            </a:r>
            <a:r>
              <a:rPr lang="en-US" sz="1800">
                <a:solidFill>
                  <a:schemeClr val="dk1"/>
                </a:solidFill>
                <a:latin typeface="Times New Roman"/>
                <a:ea typeface="Times New Roman"/>
                <a:cs typeface="Times New Roman"/>
                <a:sym typeface="Times New Roman"/>
              </a:rPr>
              <a:t>I</a:t>
            </a:r>
            <a:r>
              <a:rPr b="0" i="0" lang="en-US" sz="1800" u="none" cap="none" strike="noStrike">
                <a:solidFill>
                  <a:schemeClr val="dk1"/>
                </a:solidFill>
                <a:latin typeface="Times New Roman"/>
                <a:ea typeface="Times New Roman"/>
                <a:cs typeface="Times New Roman"/>
                <a:sym typeface="Times New Roman"/>
              </a:rPr>
              <a:t>MAGE</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nvSpPr>
        <p:spPr>
          <a:xfrm>
            <a:off x="1828800" y="1714500"/>
            <a:ext cx="15593700" cy="5264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b="0" i="0" lang="en-US" sz="2400" u="none" cap="none" strike="noStrike">
                <a:solidFill>
                  <a:schemeClr val="dk1"/>
                </a:solidFill>
                <a:latin typeface="Times New Roman"/>
                <a:ea typeface="Times New Roman"/>
                <a:cs typeface="Times New Roman"/>
                <a:sym typeface="Times New Roman"/>
              </a:rPr>
              <a:t>a) CNN USING K-FOLD CROSS VALIDATION:</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 CNN is created by carefully stacking a number of these layers. Here, we define a high-level CNN to determine the output classification probabilities after applying a convolution layer, an activation layer, a fully connected layer, and a convolution layer to an input to acquire the classification probabilities. Adam Optimizer and Relu were used as the activation function. We apply the K-Fold cross validation approach after the CNN Layers are defined.  The procedure has a single parameter, k, which specifies how many groups should be formed from a given data sample. As a result, the procedure is commonly known as k-fold cross-validation. When a specific k value is chosen, it may be substituted for k in the model's reference, as when k = 10 was used to represent 10-fold cross-validation. The Result Obtained is shown in the Figure below:</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87" name="Google Shape;187;p25"/>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188" name="Google Shape;188;p25"/>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RESULTS AND ANALYSIS</a:t>
            </a:r>
            <a:endParaRPr b="1" i="0" sz="4400" u="none" cap="none" strike="noStrike">
              <a:solidFill>
                <a:srgbClr val="000000"/>
              </a:solidFill>
              <a:latin typeface="Times New Roman"/>
              <a:ea typeface="Times New Roman"/>
              <a:cs typeface="Times New Roman"/>
              <a:sym typeface="Times New Roman"/>
            </a:endParaRPr>
          </a:p>
        </p:txBody>
      </p:sp>
      <p:pic>
        <p:nvPicPr>
          <p:cNvPr id="189" name="Google Shape;189;p25"/>
          <p:cNvPicPr preferRelativeResize="0"/>
          <p:nvPr>
            <p:ph idx="1" type="body"/>
          </p:nvPr>
        </p:nvPicPr>
        <p:blipFill rotWithShape="1">
          <a:blip r:embed="rId4">
            <a:alphaModFix/>
          </a:blip>
          <a:srcRect b="0" l="0" r="0" t="0"/>
          <a:stretch/>
        </p:blipFill>
        <p:spPr>
          <a:xfrm>
            <a:off x="6629400" y="5219700"/>
            <a:ext cx="5437505" cy="3665220"/>
          </a:xfrm>
          <a:prstGeom prst="rect">
            <a:avLst/>
          </a:prstGeom>
          <a:noFill/>
          <a:ln cap="flat" cmpd="sng" w="9525">
            <a:solidFill>
              <a:schemeClr val="dk1"/>
            </a:solidFill>
            <a:prstDash val="solid"/>
            <a:round/>
            <a:headEnd len="sm" w="sm" type="none"/>
            <a:tailEnd len="sm" w="sm" type="none"/>
          </a:ln>
        </p:spPr>
      </p:pic>
      <p:sp>
        <p:nvSpPr>
          <p:cNvPr id="190" name="Google Shape;190;p25"/>
          <p:cNvSpPr txBox="1"/>
          <p:nvPr/>
        </p:nvSpPr>
        <p:spPr>
          <a:xfrm>
            <a:off x="6096000" y="8953500"/>
            <a:ext cx="6815455" cy="368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RESULT OF CNN USING K-FOLD USING CROSS VALIDATION</a:t>
            </a:r>
            <a:endParaRPr b="0" i="0" sz="1800" u="none" cap="none" strike="noStrike">
              <a:solidFill>
                <a:schemeClr val="dk1"/>
              </a:solidFill>
              <a:latin typeface="Calibri"/>
              <a:ea typeface="Calibri"/>
              <a:cs typeface="Calibri"/>
              <a:sym typeface="Calibri"/>
            </a:endParaRPr>
          </a:p>
        </p:txBody>
      </p:sp>
      <p:sp>
        <p:nvSpPr>
          <p:cNvPr id="191" name="Google Shape;191;p25"/>
          <p:cNvSpPr txBox="1"/>
          <p:nvPr/>
        </p:nvSpPr>
        <p:spPr>
          <a:xfrm>
            <a:off x="1828800" y="9410700"/>
            <a:ext cx="14229080" cy="4603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As we can see, the average accuracy attained is 91.04%, while the average loss is 0.899.</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 name="Shape 50"/>
        <p:cNvGrpSpPr/>
        <p:nvPr/>
      </p:nvGrpSpPr>
      <p:grpSpPr>
        <a:xfrm>
          <a:off x="0" y="0"/>
          <a:ext cx="0" cy="0"/>
          <a:chOff x="0" y="0"/>
          <a:chExt cx="0" cy="0"/>
        </a:xfrm>
      </p:grpSpPr>
      <p:sp>
        <p:nvSpPr>
          <p:cNvPr id="51" name="Google Shape;51;p8"/>
          <p:cNvSpPr txBox="1"/>
          <p:nvPr/>
        </p:nvSpPr>
        <p:spPr>
          <a:xfrm>
            <a:off x="2969665" y="3009768"/>
            <a:ext cx="1351915" cy="320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ABSTRACT</a:t>
            </a:r>
            <a:endParaRPr b="0" i="0" sz="2000" u="none" cap="none" strike="noStrike">
              <a:solidFill>
                <a:schemeClr val="dk1"/>
              </a:solidFill>
              <a:latin typeface="Times New Roman"/>
              <a:ea typeface="Times New Roman"/>
              <a:cs typeface="Times New Roman"/>
              <a:sym typeface="Times New Roman"/>
            </a:endParaRPr>
          </a:p>
        </p:txBody>
      </p:sp>
      <p:sp>
        <p:nvSpPr>
          <p:cNvPr id="52" name="Google Shape;52;p8"/>
          <p:cNvSpPr txBox="1"/>
          <p:nvPr/>
        </p:nvSpPr>
        <p:spPr>
          <a:xfrm>
            <a:off x="1829083" y="2324239"/>
            <a:ext cx="714375" cy="6125845"/>
          </a:xfrm>
          <a:prstGeom prst="rect">
            <a:avLst/>
          </a:prstGeom>
          <a:noFill/>
          <a:ln>
            <a:noFill/>
          </a:ln>
        </p:spPr>
        <p:txBody>
          <a:bodyPr anchorCtr="0" anchor="t" bIns="0" lIns="0" spcFirstLastPara="1" rIns="0" wrap="square" tIns="398775">
            <a:spAutoFit/>
          </a:bodyPr>
          <a:lstStyle/>
          <a:p>
            <a:pPr indent="0" lvl="0" marL="12700" marR="0" rtl="0" algn="l">
              <a:lnSpc>
                <a:spcPct val="100000"/>
              </a:lnSpc>
              <a:spcBef>
                <a:spcPts val="0"/>
              </a:spcBef>
              <a:spcAft>
                <a:spcPts val="0"/>
              </a:spcAft>
              <a:buNone/>
            </a:pPr>
            <a:r>
              <a:rPr b="0" i="0" lang="en-US" sz="5400" u="none" cap="none" strike="noStrike">
                <a:solidFill>
                  <a:schemeClr val="dk1"/>
                </a:solidFill>
                <a:latin typeface="Times New Roman"/>
                <a:ea typeface="Times New Roman"/>
                <a:cs typeface="Times New Roman"/>
                <a:sym typeface="Times New Roman"/>
              </a:rPr>
              <a:t>01</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50"/>
              </a:spcBef>
              <a:spcAft>
                <a:spcPts val="0"/>
              </a:spcAft>
              <a:buNone/>
            </a:pPr>
            <a:r>
              <a:rPr b="0" i="0" lang="en-US" sz="5400" u="none" cap="none" strike="noStrike">
                <a:solidFill>
                  <a:schemeClr val="dk1"/>
                </a:solidFill>
                <a:latin typeface="Times New Roman"/>
                <a:ea typeface="Times New Roman"/>
                <a:cs typeface="Times New Roman"/>
                <a:sym typeface="Times New Roman"/>
              </a:rPr>
              <a:t>02</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70"/>
              </a:spcBef>
              <a:spcAft>
                <a:spcPts val="0"/>
              </a:spcAft>
              <a:buNone/>
            </a:pPr>
            <a:r>
              <a:rPr b="0" i="0" lang="en-US" sz="5400" u="none" cap="none" strike="noStrike">
                <a:solidFill>
                  <a:schemeClr val="dk1"/>
                </a:solidFill>
                <a:latin typeface="Times New Roman"/>
                <a:ea typeface="Times New Roman"/>
                <a:cs typeface="Times New Roman"/>
                <a:sym typeface="Times New Roman"/>
              </a:rPr>
              <a:t>03</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70"/>
              </a:spcBef>
              <a:spcAft>
                <a:spcPts val="0"/>
              </a:spcAft>
              <a:buNone/>
            </a:pPr>
            <a:r>
              <a:rPr b="0" i="0" lang="en-US" sz="5400" u="none" cap="none" strike="noStrike">
                <a:solidFill>
                  <a:schemeClr val="dk1"/>
                </a:solidFill>
                <a:latin typeface="Times New Roman"/>
                <a:ea typeface="Times New Roman"/>
                <a:cs typeface="Times New Roman"/>
                <a:sym typeface="Times New Roman"/>
              </a:rPr>
              <a:t>04</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70"/>
              </a:spcBef>
              <a:spcAft>
                <a:spcPts val="0"/>
              </a:spcAft>
              <a:buNone/>
            </a:pPr>
            <a:r>
              <a:rPr b="0" i="0" lang="en-US" sz="5400" u="none" cap="none" strike="noStrike">
                <a:solidFill>
                  <a:schemeClr val="dk1"/>
                </a:solidFill>
                <a:latin typeface="Times New Roman"/>
                <a:ea typeface="Times New Roman"/>
                <a:cs typeface="Times New Roman"/>
                <a:sym typeface="Times New Roman"/>
              </a:rPr>
              <a:t>05</a:t>
            </a:r>
            <a:endParaRPr b="0" i="0" sz="5400" u="none" cap="none" strike="noStrike">
              <a:solidFill>
                <a:schemeClr val="dk1"/>
              </a:solidFill>
              <a:latin typeface="Times New Roman"/>
              <a:ea typeface="Times New Roman"/>
              <a:cs typeface="Times New Roman"/>
              <a:sym typeface="Times New Roman"/>
            </a:endParaRPr>
          </a:p>
        </p:txBody>
      </p:sp>
      <p:sp>
        <p:nvSpPr>
          <p:cNvPr id="53" name="Google Shape;53;p8"/>
          <p:cNvSpPr txBox="1"/>
          <p:nvPr/>
        </p:nvSpPr>
        <p:spPr>
          <a:xfrm>
            <a:off x="2971570" y="4146040"/>
            <a:ext cx="19437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INTRODUCTION</a:t>
            </a:r>
            <a:endParaRPr b="0" i="0" sz="2000" u="none" cap="none" strike="noStrike">
              <a:solidFill>
                <a:schemeClr val="dk1"/>
              </a:solidFill>
              <a:latin typeface="Times New Roman"/>
              <a:ea typeface="Times New Roman"/>
              <a:cs typeface="Times New Roman"/>
              <a:sym typeface="Times New Roman"/>
            </a:endParaRPr>
          </a:p>
        </p:txBody>
      </p:sp>
      <p:sp>
        <p:nvSpPr>
          <p:cNvPr id="54" name="Google Shape;54;p8"/>
          <p:cNvSpPr txBox="1"/>
          <p:nvPr/>
        </p:nvSpPr>
        <p:spPr>
          <a:xfrm>
            <a:off x="2969665" y="5358256"/>
            <a:ext cx="26422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LITERATURE REVIEW</a:t>
            </a:r>
            <a:endParaRPr b="0" i="0" sz="2000" u="none" cap="none" strike="noStrike">
              <a:solidFill>
                <a:schemeClr val="dk1"/>
              </a:solidFill>
              <a:latin typeface="Times New Roman"/>
              <a:ea typeface="Times New Roman"/>
              <a:cs typeface="Times New Roman"/>
              <a:sym typeface="Times New Roman"/>
            </a:endParaRPr>
          </a:p>
        </p:txBody>
      </p:sp>
      <p:sp>
        <p:nvSpPr>
          <p:cNvPr id="55" name="Google Shape;55;p8"/>
          <p:cNvSpPr txBox="1"/>
          <p:nvPr/>
        </p:nvSpPr>
        <p:spPr>
          <a:xfrm>
            <a:off x="2971570" y="6570470"/>
            <a:ext cx="4291965" cy="6280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EXISTING AND PROPOSED METHODOLOGY</a:t>
            </a:r>
            <a:endParaRPr b="0" i="0" sz="2000" u="none" cap="none" strike="noStrike">
              <a:solidFill>
                <a:schemeClr val="dk1"/>
              </a:solidFill>
              <a:latin typeface="Times New Roman"/>
              <a:ea typeface="Times New Roman"/>
              <a:cs typeface="Times New Roman"/>
              <a:sym typeface="Times New Roman"/>
            </a:endParaRPr>
          </a:p>
        </p:txBody>
      </p:sp>
      <p:sp>
        <p:nvSpPr>
          <p:cNvPr id="56" name="Google Shape;56;p8"/>
          <p:cNvSpPr txBox="1"/>
          <p:nvPr>
            <p:ph type="title"/>
          </p:nvPr>
        </p:nvSpPr>
        <p:spPr>
          <a:xfrm>
            <a:off x="5041900" y="1111885"/>
            <a:ext cx="7844155" cy="68961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b="1" lang="en-US" sz="4400">
                <a:solidFill>
                  <a:schemeClr val="dk1"/>
                </a:solidFill>
              </a:rPr>
              <a:t>TABLE OF CONTENTS</a:t>
            </a:r>
            <a:endParaRPr b="1" sz="4400">
              <a:solidFill>
                <a:schemeClr val="dk1"/>
              </a:solidFill>
            </a:endParaRPr>
          </a:p>
        </p:txBody>
      </p:sp>
      <p:sp>
        <p:nvSpPr>
          <p:cNvPr id="57" name="Google Shape;57;p8"/>
          <p:cNvSpPr txBox="1"/>
          <p:nvPr/>
        </p:nvSpPr>
        <p:spPr>
          <a:xfrm>
            <a:off x="10363432" y="2476639"/>
            <a:ext cx="714375" cy="6125845"/>
          </a:xfrm>
          <a:prstGeom prst="rect">
            <a:avLst/>
          </a:prstGeom>
          <a:noFill/>
          <a:ln>
            <a:noFill/>
          </a:ln>
        </p:spPr>
        <p:txBody>
          <a:bodyPr anchorCtr="0" anchor="t" bIns="0" lIns="0" spcFirstLastPara="1" rIns="0" wrap="square" tIns="398775">
            <a:spAutoFit/>
          </a:bodyPr>
          <a:lstStyle/>
          <a:p>
            <a:pPr indent="0" lvl="0" marL="12700" marR="0" rtl="0" algn="l">
              <a:lnSpc>
                <a:spcPct val="100000"/>
              </a:lnSpc>
              <a:spcBef>
                <a:spcPts val="0"/>
              </a:spcBef>
              <a:spcAft>
                <a:spcPts val="0"/>
              </a:spcAft>
              <a:buNone/>
            </a:pPr>
            <a:r>
              <a:rPr b="0" i="0" lang="en-US" sz="5400" u="none" cap="none" strike="noStrike">
                <a:solidFill>
                  <a:schemeClr val="dk1"/>
                </a:solidFill>
                <a:latin typeface="Times New Roman"/>
                <a:ea typeface="Times New Roman"/>
                <a:cs typeface="Times New Roman"/>
                <a:sym typeface="Times New Roman"/>
              </a:rPr>
              <a:t>06</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50"/>
              </a:spcBef>
              <a:spcAft>
                <a:spcPts val="0"/>
              </a:spcAft>
              <a:buNone/>
            </a:pPr>
            <a:r>
              <a:rPr b="0" i="0" lang="en-US" sz="5400" u="none" cap="none" strike="noStrike">
                <a:solidFill>
                  <a:schemeClr val="dk1"/>
                </a:solidFill>
                <a:latin typeface="Times New Roman"/>
                <a:ea typeface="Times New Roman"/>
                <a:cs typeface="Times New Roman"/>
                <a:sym typeface="Times New Roman"/>
              </a:rPr>
              <a:t>07</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70"/>
              </a:spcBef>
              <a:spcAft>
                <a:spcPts val="0"/>
              </a:spcAft>
              <a:buNone/>
            </a:pPr>
            <a:r>
              <a:rPr b="0" i="0" lang="en-US" sz="5400" u="none" cap="none" strike="noStrike">
                <a:solidFill>
                  <a:schemeClr val="dk1"/>
                </a:solidFill>
                <a:latin typeface="Times New Roman"/>
                <a:ea typeface="Times New Roman"/>
                <a:cs typeface="Times New Roman"/>
                <a:sym typeface="Times New Roman"/>
              </a:rPr>
              <a:t>08</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70"/>
              </a:spcBef>
              <a:spcAft>
                <a:spcPts val="0"/>
              </a:spcAft>
              <a:buNone/>
            </a:pPr>
            <a:r>
              <a:rPr b="0" i="0" lang="en-US" sz="5400" u="none" cap="none" strike="noStrike">
                <a:solidFill>
                  <a:schemeClr val="dk1"/>
                </a:solidFill>
                <a:latin typeface="Times New Roman"/>
                <a:ea typeface="Times New Roman"/>
                <a:cs typeface="Times New Roman"/>
                <a:sym typeface="Times New Roman"/>
              </a:rPr>
              <a:t>09</a:t>
            </a:r>
            <a:endParaRPr b="0" i="0" sz="54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3070"/>
              </a:spcBef>
              <a:spcAft>
                <a:spcPts val="0"/>
              </a:spcAft>
              <a:buNone/>
            </a:pPr>
            <a:r>
              <a:rPr b="0" i="0" lang="en-US" sz="5400" u="none" cap="none" strike="noStrike">
                <a:solidFill>
                  <a:schemeClr val="dk1"/>
                </a:solidFill>
                <a:latin typeface="Times New Roman"/>
                <a:ea typeface="Times New Roman"/>
                <a:cs typeface="Times New Roman"/>
                <a:sym typeface="Times New Roman"/>
              </a:rPr>
              <a:t>10</a:t>
            </a:r>
            <a:endParaRPr b="0" i="0" sz="5400" u="none" cap="none" strike="noStrike">
              <a:solidFill>
                <a:schemeClr val="dk1"/>
              </a:solidFill>
              <a:latin typeface="Times New Roman"/>
              <a:ea typeface="Times New Roman"/>
              <a:cs typeface="Times New Roman"/>
              <a:sym typeface="Times New Roman"/>
            </a:endParaRPr>
          </a:p>
        </p:txBody>
      </p:sp>
      <p:sp>
        <p:nvSpPr>
          <p:cNvPr id="58" name="Google Shape;58;p8"/>
          <p:cNvSpPr txBox="1"/>
          <p:nvPr/>
        </p:nvSpPr>
        <p:spPr>
          <a:xfrm>
            <a:off x="11456274" y="3086225"/>
            <a:ext cx="2896870" cy="320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REQUIREMENTS</a:t>
            </a:r>
            <a:endParaRPr b="0" i="0" sz="2000" u="none" cap="none" strike="noStrike">
              <a:solidFill>
                <a:schemeClr val="dk1"/>
              </a:solidFill>
              <a:latin typeface="Times New Roman"/>
              <a:ea typeface="Times New Roman"/>
              <a:cs typeface="Times New Roman"/>
              <a:sym typeface="Times New Roman"/>
            </a:endParaRPr>
          </a:p>
        </p:txBody>
      </p:sp>
      <p:sp>
        <p:nvSpPr>
          <p:cNvPr id="59" name="Google Shape;59;p8"/>
          <p:cNvSpPr txBox="1"/>
          <p:nvPr/>
        </p:nvSpPr>
        <p:spPr>
          <a:xfrm>
            <a:off x="11455753" y="4305426"/>
            <a:ext cx="3234690" cy="320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ARCHITECTURE DIAGRAM</a:t>
            </a:r>
            <a:endParaRPr b="0" i="0" sz="2000" u="none" cap="none" strike="noStrike">
              <a:solidFill>
                <a:schemeClr val="dk1"/>
              </a:solidFill>
              <a:latin typeface="Times New Roman"/>
              <a:ea typeface="Times New Roman"/>
              <a:cs typeface="Times New Roman"/>
              <a:sym typeface="Times New Roman"/>
            </a:endParaRPr>
          </a:p>
        </p:txBody>
      </p:sp>
      <p:sp>
        <p:nvSpPr>
          <p:cNvPr id="60" name="Google Shape;60;p8"/>
          <p:cNvSpPr txBox="1"/>
          <p:nvPr/>
        </p:nvSpPr>
        <p:spPr>
          <a:xfrm>
            <a:off x="11456274" y="5448425"/>
            <a:ext cx="2846705" cy="320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IMPLEMENTATION</a:t>
            </a:r>
            <a:endParaRPr b="0" i="0" sz="2000" u="none" cap="none" strike="noStrike">
              <a:solidFill>
                <a:schemeClr val="dk1"/>
              </a:solidFill>
              <a:latin typeface="Times New Roman"/>
              <a:ea typeface="Times New Roman"/>
              <a:cs typeface="Times New Roman"/>
              <a:sym typeface="Times New Roman"/>
            </a:endParaRPr>
          </a:p>
        </p:txBody>
      </p:sp>
      <p:pic>
        <p:nvPicPr>
          <p:cNvPr id="61" name="Google Shape;61;p8"/>
          <p:cNvPicPr preferRelativeResize="0"/>
          <p:nvPr/>
        </p:nvPicPr>
        <p:blipFill rotWithShape="1">
          <a:blip r:embed="rId3">
            <a:alphaModFix/>
          </a:blip>
          <a:srcRect b="0" l="0" r="0" t="0"/>
          <a:stretch/>
        </p:blipFill>
        <p:spPr>
          <a:xfrm>
            <a:off x="419387" y="366769"/>
            <a:ext cx="1804565" cy="1804558"/>
          </a:xfrm>
          <a:prstGeom prst="rect">
            <a:avLst/>
          </a:prstGeom>
          <a:noFill/>
          <a:ln>
            <a:noFill/>
          </a:ln>
        </p:spPr>
      </p:pic>
      <p:sp>
        <p:nvSpPr>
          <p:cNvPr id="62" name="Google Shape;62;p8"/>
          <p:cNvSpPr txBox="1"/>
          <p:nvPr/>
        </p:nvSpPr>
        <p:spPr>
          <a:xfrm>
            <a:off x="3048000" y="7716520"/>
            <a:ext cx="3840480" cy="6280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PROBLEM IDENTIFICATION AND DESCRIPTION</a:t>
            </a:r>
            <a:endParaRPr b="0" i="0" sz="2000" u="none" cap="none" strike="noStrike">
              <a:solidFill>
                <a:schemeClr val="dk1"/>
              </a:solidFill>
              <a:latin typeface="Times New Roman"/>
              <a:ea typeface="Times New Roman"/>
              <a:cs typeface="Times New Roman"/>
              <a:sym typeface="Times New Roman"/>
            </a:endParaRPr>
          </a:p>
        </p:txBody>
      </p:sp>
      <p:sp>
        <p:nvSpPr>
          <p:cNvPr id="63" name="Google Shape;63;p8"/>
          <p:cNvSpPr txBox="1"/>
          <p:nvPr/>
        </p:nvSpPr>
        <p:spPr>
          <a:xfrm>
            <a:off x="11430000" y="6724650"/>
            <a:ext cx="3981450" cy="320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PERFORMANCE EVALUATION </a:t>
            </a:r>
            <a:endParaRPr b="0" i="0" sz="2000" u="none" cap="none" strike="noStrike">
              <a:solidFill>
                <a:schemeClr val="dk1"/>
              </a:solidFill>
              <a:latin typeface="Times New Roman"/>
              <a:ea typeface="Times New Roman"/>
              <a:cs typeface="Times New Roman"/>
              <a:sym typeface="Times New Roman"/>
            </a:endParaRPr>
          </a:p>
        </p:txBody>
      </p:sp>
      <p:sp>
        <p:nvSpPr>
          <p:cNvPr id="64" name="Google Shape;64;p8"/>
          <p:cNvSpPr txBox="1"/>
          <p:nvPr/>
        </p:nvSpPr>
        <p:spPr>
          <a:xfrm>
            <a:off x="11456035" y="8049260"/>
            <a:ext cx="3811905" cy="320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RESULTS AND ANALYSIS</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nvSpPr>
        <p:spPr>
          <a:xfrm>
            <a:off x="1828800" y="1714500"/>
            <a:ext cx="15593695" cy="230695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b="0" i="0" lang="en-US" sz="2400" u="none" cap="none" strike="noStrike">
                <a:solidFill>
                  <a:schemeClr val="dk1"/>
                </a:solidFill>
                <a:latin typeface="Times New Roman"/>
                <a:ea typeface="Times New Roman"/>
                <a:cs typeface="Times New Roman"/>
                <a:sym typeface="Times New Roman"/>
              </a:rPr>
              <a:t>b) RESNET 101:</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Here we define a Resnet101 model. The defined model is shown in the image below:</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97" name="Google Shape;197;p26"/>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198" name="Google Shape;198;p26"/>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RESULTS AND ANALYSIS</a:t>
            </a:r>
            <a:endParaRPr b="1" i="0" sz="4400" u="none" cap="none" strike="noStrike">
              <a:solidFill>
                <a:srgbClr val="000000"/>
              </a:solidFill>
              <a:latin typeface="Times New Roman"/>
              <a:ea typeface="Times New Roman"/>
              <a:cs typeface="Times New Roman"/>
              <a:sym typeface="Times New Roman"/>
            </a:endParaRPr>
          </a:p>
        </p:txBody>
      </p:sp>
      <p:pic>
        <p:nvPicPr>
          <p:cNvPr id="199" name="Google Shape;199;p26"/>
          <p:cNvPicPr preferRelativeResize="0"/>
          <p:nvPr/>
        </p:nvPicPr>
        <p:blipFill rotWithShape="1">
          <a:blip r:embed="rId4">
            <a:alphaModFix/>
          </a:blip>
          <a:srcRect b="0" l="0" r="0" t="0"/>
          <a:stretch/>
        </p:blipFill>
        <p:spPr>
          <a:xfrm>
            <a:off x="5862955" y="3086100"/>
            <a:ext cx="7461250" cy="3863975"/>
          </a:xfrm>
          <a:prstGeom prst="rect">
            <a:avLst/>
          </a:prstGeom>
          <a:noFill/>
          <a:ln cap="flat" cmpd="sng" w="9525">
            <a:solidFill>
              <a:schemeClr val="dk1"/>
            </a:solidFill>
            <a:prstDash val="solid"/>
            <a:round/>
            <a:headEnd len="sm" w="sm" type="none"/>
            <a:tailEnd len="sm" w="sm" type="none"/>
          </a:ln>
        </p:spPr>
      </p:pic>
      <p:sp>
        <p:nvSpPr>
          <p:cNvPr id="200" name="Google Shape;200;p26"/>
          <p:cNvSpPr txBox="1"/>
          <p:nvPr/>
        </p:nvSpPr>
        <p:spPr>
          <a:xfrm>
            <a:off x="1828800" y="7429500"/>
            <a:ext cx="14770100" cy="267652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By training our dataset in the defined model we get the following results:</a:t>
            </a:r>
            <a:endParaRPr b="0"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Train accuracy = 0.9798657894134521</a:t>
            </a:r>
            <a:endParaRPr b="0"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Validation accuracy = 0.8656716346740723</a:t>
            </a:r>
            <a:endParaRPr b="0"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Test accuracy = 0.8888888955116272</a:t>
            </a:r>
            <a:endParaRPr b="0"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f1_measure = 0.8893466348937087</a:t>
            </a:r>
            <a:endParaRPr b="0"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KAPPA = 0.8100412139378044</a:t>
            </a:r>
            <a:endParaRPr b="0"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roc_area = 0.9742590133570231</a:t>
            </a:r>
            <a:endParaRPr b="0" i="0" sz="2400" u="none" cap="none" strike="noStrike">
              <a:solidFill>
                <a:schemeClr val="dk1"/>
              </a:solidFill>
              <a:latin typeface="Times New Roman"/>
              <a:ea typeface="Times New Roman"/>
              <a:cs typeface="Times New Roman"/>
              <a:sym typeface="Times New Roman"/>
            </a:endParaRPr>
          </a:p>
        </p:txBody>
      </p:sp>
      <p:sp>
        <p:nvSpPr>
          <p:cNvPr id="201" name="Google Shape;201;p26"/>
          <p:cNvSpPr txBox="1"/>
          <p:nvPr/>
        </p:nvSpPr>
        <p:spPr>
          <a:xfrm>
            <a:off x="8763000" y="7124700"/>
            <a:ext cx="180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RESNET 101</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nvSpPr>
        <p:spPr>
          <a:xfrm>
            <a:off x="1828800" y="1714500"/>
            <a:ext cx="15593700" cy="7296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b) RESNET 101:</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VISUALIZATION OF RESNET 101</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07" name="Google Shape;207;p27"/>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08" name="Google Shape;208;p27"/>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09" name="Google Shape;209;p27"/>
          <p:cNvPicPr preferRelativeResize="0"/>
          <p:nvPr>
            <p:ph idx="1" type="body"/>
          </p:nvPr>
        </p:nvPicPr>
        <p:blipFill rotWithShape="1">
          <a:blip r:embed="rId4">
            <a:alphaModFix/>
          </a:blip>
          <a:srcRect b="0" l="0" r="0" t="0"/>
          <a:stretch/>
        </p:blipFill>
        <p:spPr>
          <a:xfrm>
            <a:off x="4992400" y="2306325"/>
            <a:ext cx="9438300" cy="525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1828800" y="1714500"/>
            <a:ext cx="15593695" cy="840168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c) VGG 16:</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VGG 16 model is defined as shown in the image below:</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VGG 16</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By training our dataset in the defined model we get the following results:</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Train accuracy = 0.986577153205871</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Validation accuracy = 0.9552238583564758</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Test accuracy = 0.9743589758872986</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f1_measure = 0.9744646080523943</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KAPPA = 0.9561633570625703</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roc_area = 0.9957788020980289</a:t>
            </a:r>
            <a:endParaRPr sz="2400">
              <a:solidFill>
                <a:schemeClr val="dk1"/>
              </a:solidFill>
              <a:latin typeface="Times New Roman"/>
              <a:ea typeface="Times New Roman"/>
              <a:cs typeface="Times New Roman"/>
              <a:sym typeface="Times New Roman"/>
            </a:endParaRPr>
          </a:p>
        </p:txBody>
      </p:sp>
      <p:pic>
        <p:nvPicPr>
          <p:cNvPr id="215" name="Google Shape;215;p28"/>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16" name="Google Shape;216;p28"/>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17" name="Google Shape;217;p28"/>
          <p:cNvPicPr preferRelativeResize="0"/>
          <p:nvPr>
            <p:ph idx="1" type="body"/>
          </p:nvPr>
        </p:nvPicPr>
        <p:blipFill rotWithShape="1">
          <a:blip r:embed="rId4">
            <a:alphaModFix/>
          </a:blip>
          <a:srcRect b="0" l="0" r="0" t="0"/>
          <a:stretch/>
        </p:blipFill>
        <p:spPr>
          <a:xfrm>
            <a:off x="5926455" y="3086100"/>
            <a:ext cx="7691755" cy="380111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nvSpPr>
        <p:spPr>
          <a:xfrm>
            <a:off x="1828800" y="1714500"/>
            <a:ext cx="15593700" cy="7296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c) VGG 16:</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VISUALIZATION OF VGG 16</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23" name="Google Shape;223;p29"/>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24" name="Google Shape;224;p29"/>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25" name="Google Shape;225;p29"/>
          <p:cNvPicPr preferRelativeResize="0"/>
          <p:nvPr>
            <p:ph idx="1" type="body"/>
          </p:nvPr>
        </p:nvPicPr>
        <p:blipFill rotWithShape="1">
          <a:blip r:embed="rId4">
            <a:alphaModFix/>
          </a:blip>
          <a:srcRect b="0" l="0" r="0" t="0"/>
          <a:stretch/>
        </p:blipFill>
        <p:spPr>
          <a:xfrm>
            <a:off x="4723325" y="2045975"/>
            <a:ext cx="9707400" cy="543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nvSpPr>
        <p:spPr>
          <a:xfrm>
            <a:off x="1828800" y="1714500"/>
            <a:ext cx="15593695" cy="80321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d) VGG 19:</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VGG 19 model is defined as shown in the image below:</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VGG 19</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By training our dataset in the defined model we get the following results:</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Train accuracy = 0.9882550239562988</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Validation accuracy = 0.9402984976768494</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Test accuracy = 0.9658119678497314</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f1_measure = 0.9660831689677843</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KAPPA = 0.941805521014673</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roc_area = 0.9984315746197393</a:t>
            </a:r>
            <a:endParaRPr sz="2400">
              <a:solidFill>
                <a:schemeClr val="dk1"/>
              </a:solidFill>
              <a:latin typeface="Times New Roman"/>
              <a:ea typeface="Times New Roman"/>
              <a:cs typeface="Times New Roman"/>
              <a:sym typeface="Times New Roman"/>
            </a:endParaRPr>
          </a:p>
        </p:txBody>
      </p:sp>
      <p:pic>
        <p:nvPicPr>
          <p:cNvPr id="231" name="Google Shape;231;p30"/>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32" name="Google Shape;232;p30"/>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33" name="Google Shape;233;p30"/>
          <p:cNvPicPr preferRelativeResize="0"/>
          <p:nvPr>
            <p:ph idx="1" type="body"/>
          </p:nvPr>
        </p:nvPicPr>
        <p:blipFill rotWithShape="1">
          <a:blip r:embed="rId4">
            <a:alphaModFix/>
          </a:blip>
          <a:srcRect b="0" l="0" r="0" t="0"/>
          <a:stretch/>
        </p:blipFill>
        <p:spPr>
          <a:xfrm>
            <a:off x="5760085" y="2933700"/>
            <a:ext cx="8202930" cy="374459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nvSpPr>
        <p:spPr>
          <a:xfrm>
            <a:off x="1828800" y="1714500"/>
            <a:ext cx="15593700" cy="7111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d) VGG 19:</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VISUALIZATION OF VGG 19</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39" name="Google Shape;239;p31"/>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40" name="Google Shape;240;p31"/>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41" name="Google Shape;241;p31"/>
          <p:cNvPicPr preferRelativeResize="0"/>
          <p:nvPr/>
        </p:nvPicPr>
        <p:blipFill rotWithShape="1">
          <a:blip r:embed="rId4">
            <a:alphaModFix/>
          </a:blip>
          <a:srcRect b="0" l="0" r="0" t="0"/>
          <a:stretch/>
        </p:blipFill>
        <p:spPr>
          <a:xfrm>
            <a:off x="5551250" y="1943100"/>
            <a:ext cx="8506950" cy="5661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nvSpPr>
        <p:spPr>
          <a:xfrm>
            <a:off x="1828800" y="1714500"/>
            <a:ext cx="15593695" cy="55391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COMPARISON OF ALGORITHMS:</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47" name="Google Shape;247;p32"/>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48" name="Google Shape;248;p32"/>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49" name="Google Shape;249;p32"/>
          <p:cNvPicPr preferRelativeResize="0"/>
          <p:nvPr>
            <p:ph idx="1" type="body"/>
          </p:nvPr>
        </p:nvPicPr>
        <p:blipFill rotWithShape="1">
          <a:blip r:embed="rId4">
            <a:alphaModFix/>
          </a:blip>
          <a:srcRect b="0" l="0" r="0" t="0"/>
          <a:stretch/>
        </p:blipFill>
        <p:spPr>
          <a:xfrm>
            <a:off x="5824225" y="2628900"/>
            <a:ext cx="7315200" cy="5539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1828800" y="1714500"/>
            <a:ext cx="15593700" cy="7388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e) DENSENET 121:</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Using Transfer learning, we have used Dense 121 after training the images on the algorithms like SVM, Random Forest, AdaBoost, KNN, XGBoost, Bagging, ANN, LSTM and Bi-LSTM. The Results obtained are shown in the image below:</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DENSENET121</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55" name="Google Shape;255;p33"/>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56" name="Google Shape;256;p33"/>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57" name="Google Shape;257;p33"/>
          <p:cNvPicPr preferRelativeResize="0"/>
          <p:nvPr>
            <p:ph idx="1" type="body"/>
          </p:nvPr>
        </p:nvPicPr>
        <p:blipFill rotWithShape="1">
          <a:blip r:embed="rId4">
            <a:alphaModFix/>
          </a:blip>
          <a:srcRect b="0" l="0" r="0" t="0"/>
          <a:stretch/>
        </p:blipFill>
        <p:spPr>
          <a:xfrm>
            <a:off x="6019800" y="3467100"/>
            <a:ext cx="7512600" cy="4634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nvSpPr>
        <p:spPr>
          <a:xfrm>
            <a:off x="1828800" y="1714500"/>
            <a:ext cx="15593695" cy="55391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COMPARISON OF DENSENET 121 ALGORITHMS:</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63" name="Google Shape;263;p34"/>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64" name="Google Shape;264;p34"/>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65" name="Google Shape;265;p34"/>
          <p:cNvPicPr preferRelativeResize="0"/>
          <p:nvPr>
            <p:ph idx="1" type="body"/>
          </p:nvPr>
        </p:nvPicPr>
        <p:blipFill rotWithShape="1">
          <a:blip r:embed="rId4">
            <a:alphaModFix/>
          </a:blip>
          <a:srcRect b="0" l="0" r="0" t="0"/>
          <a:stretch/>
        </p:blipFill>
        <p:spPr>
          <a:xfrm>
            <a:off x="5925825" y="2781300"/>
            <a:ext cx="7668300" cy="5539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nvSpPr>
        <p:spPr>
          <a:xfrm>
            <a:off x="1828800" y="1714500"/>
            <a:ext cx="15593700" cy="7111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f) DENSENET 169:</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Using Transfer learning, we have used Dense 121 after training the images on the algorithms like SVM, Random Forest, AdaBoost, KNN, XGBoost, Bagging, ANN, LSTM and Bi-LSTM. The Results obtained are shown in the image below:</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DENSENET169</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71" name="Google Shape;271;p35"/>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72" name="Google Shape;272;p35"/>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73" name="Google Shape;273;p35"/>
          <p:cNvPicPr preferRelativeResize="0"/>
          <p:nvPr>
            <p:ph idx="1" type="body"/>
          </p:nvPr>
        </p:nvPicPr>
        <p:blipFill rotWithShape="1">
          <a:blip r:embed="rId4">
            <a:alphaModFix/>
          </a:blip>
          <a:srcRect b="0" l="0" r="0" t="0"/>
          <a:stretch/>
        </p:blipFill>
        <p:spPr>
          <a:xfrm>
            <a:off x="5199375" y="3467100"/>
            <a:ext cx="9386100" cy="4385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pic>
        <p:nvPicPr>
          <p:cNvPr id="69" name="Google Shape;69;p9"/>
          <p:cNvPicPr preferRelativeResize="0"/>
          <p:nvPr/>
        </p:nvPicPr>
        <p:blipFill rotWithShape="1">
          <a:blip r:embed="rId3">
            <a:alphaModFix/>
          </a:blip>
          <a:srcRect b="0" l="0" r="0" t="0"/>
          <a:stretch/>
        </p:blipFill>
        <p:spPr>
          <a:xfrm>
            <a:off x="914400" y="3543300"/>
            <a:ext cx="2049145" cy="3352800"/>
          </a:xfrm>
          <a:prstGeom prst="rect">
            <a:avLst/>
          </a:prstGeom>
          <a:noFill/>
          <a:ln>
            <a:noFill/>
          </a:ln>
        </p:spPr>
      </p:pic>
      <p:pic>
        <p:nvPicPr>
          <p:cNvPr id="70" name="Google Shape;70;p9"/>
          <p:cNvPicPr preferRelativeResize="0"/>
          <p:nvPr/>
        </p:nvPicPr>
        <p:blipFill rotWithShape="1">
          <a:blip r:embed="rId4">
            <a:alphaModFix/>
          </a:blip>
          <a:srcRect b="0" l="0" r="0" t="0"/>
          <a:stretch/>
        </p:blipFill>
        <p:spPr>
          <a:xfrm>
            <a:off x="419387" y="366770"/>
            <a:ext cx="1804565" cy="1804558"/>
          </a:xfrm>
          <a:prstGeom prst="rect">
            <a:avLst/>
          </a:prstGeom>
          <a:noFill/>
          <a:ln>
            <a:noFill/>
          </a:ln>
        </p:spPr>
      </p:pic>
      <p:sp>
        <p:nvSpPr>
          <p:cNvPr id="71" name="Google Shape;71;p9"/>
          <p:cNvSpPr txBox="1"/>
          <p:nvPr/>
        </p:nvSpPr>
        <p:spPr>
          <a:xfrm>
            <a:off x="2804795" y="1790700"/>
            <a:ext cx="14540865" cy="7704455"/>
          </a:xfrm>
          <a:prstGeom prst="rect">
            <a:avLst/>
          </a:prstGeom>
          <a:noFill/>
          <a:ln>
            <a:noFill/>
          </a:ln>
        </p:spPr>
        <p:txBody>
          <a:bodyPr anchorCtr="0" anchor="t" bIns="0" lIns="0" spcFirstLastPara="1" rIns="0" wrap="square" tIns="12700">
            <a:spAutoFit/>
          </a:bodyPr>
          <a:lstStyle/>
          <a:p>
            <a:pPr indent="-342900" lvl="0" marL="355600" marR="12700" rtl="0" algn="just">
              <a:lnSpc>
                <a:spcPct val="115000"/>
              </a:lnSpc>
              <a:spcBef>
                <a:spcPts val="0"/>
              </a:spcBef>
              <a:spcAft>
                <a:spcPts val="0"/>
              </a:spcAft>
              <a:buClr>
                <a:schemeClr val="dk1"/>
              </a:buClr>
              <a:buSzPts val="2304"/>
              <a:buFont typeface="Arial"/>
              <a:buChar char="•"/>
            </a:pPr>
            <a:r>
              <a:rPr b="0" i="0" lang="en-US" sz="2400" u="none" cap="none" strike="noStrike">
                <a:solidFill>
                  <a:schemeClr val="dk1"/>
                </a:solidFill>
                <a:latin typeface="Times New Roman"/>
                <a:ea typeface="Times New Roman"/>
                <a:cs typeface="Times New Roman"/>
                <a:sym typeface="Times New Roman"/>
              </a:rPr>
              <a:t>Breast cancer mortality can be decreased by effective early cancer detection, as it is the second leading cause of death in women. Early detection and classification of breast cancer can provide the best possible treatment. There has been a lot of research  done on the topic of breast cancer. The most common technique used in research is machine learning. A lot of previous research has been done using machine learning and deep learning. Algorithms like decision tree, KNN, SVM, naïve base, etc. give much better results in their  field. But today, a newly developed technique is used to classify breast cancer. Deep learning is used to overcome the issues of machine learning.</a:t>
            </a:r>
            <a:endParaRPr b="0" i="0" sz="2400" u="none" cap="none" strike="noStrike">
              <a:solidFill>
                <a:schemeClr val="dk1"/>
              </a:solidFill>
              <a:latin typeface="Times New Roman"/>
              <a:ea typeface="Times New Roman"/>
              <a:cs typeface="Times New Roman"/>
              <a:sym typeface="Times New Roman"/>
            </a:endParaRPr>
          </a:p>
          <a:p>
            <a:pPr indent="-196596" lvl="0" marL="355600" marR="12700" rtl="0" algn="just">
              <a:lnSpc>
                <a:spcPct val="115000"/>
              </a:lnSpc>
              <a:spcBef>
                <a:spcPts val="100"/>
              </a:spcBef>
              <a:spcAft>
                <a:spcPts val="0"/>
              </a:spcAft>
              <a:buClr>
                <a:schemeClr val="dk1"/>
              </a:buClr>
              <a:buSzPts val="2304"/>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55600" marR="12700" rtl="0" algn="just">
              <a:lnSpc>
                <a:spcPct val="115000"/>
              </a:lnSpc>
              <a:spcBef>
                <a:spcPts val="100"/>
              </a:spcBef>
              <a:spcAft>
                <a:spcPts val="0"/>
              </a:spcAft>
              <a:buClr>
                <a:schemeClr val="dk1"/>
              </a:buClr>
              <a:buSzPts val="2304"/>
              <a:buFont typeface="Arial"/>
              <a:buChar char="•"/>
            </a:pPr>
            <a:r>
              <a:rPr b="0" i="0" lang="en-US" sz="2400" u="none" cap="none" strike="noStrike">
                <a:solidFill>
                  <a:schemeClr val="dk1"/>
                </a:solidFill>
                <a:latin typeface="Times New Roman"/>
                <a:ea typeface="Times New Roman"/>
                <a:cs typeface="Times New Roman"/>
                <a:sym typeface="Times New Roman"/>
              </a:rPr>
              <a:t>In this study, three datasets are used: ultrasound images, histopathological images, and mammography images. We utilize these images to determine whether or not a person has breast cancer and if he/she has cancer, we detect the location of cancer. This study suggested and improved Mask R-CNN segments, a popular deep learning instance segmentation method that detects objects at the pixel level. It combines an object recognition task, in which the goal is to identify the class of an item, with image bounding box prediction and a semantic segmentation task, in which each pixel is assigned to one of many predetermined categories. </a:t>
            </a:r>
            <a:endParaRPr b="0" i="0" sz="2400" u="none" cap="none" strike="noStrike">
              <a:solidFill>
                <a:schemeClr val="dk1"/>
              </a:solidFill>
              <a:latin typeface="Times New Roman"/>
              <a:ea typeface="Times New Roman"/>
              <a:cs typeface="Times New Roman"/>
              <a:sym typeface="Times New Roman"/>
            </a:endParaRPr>
          </a:p>
          <a:p>
            <a:pPr indent="-196596" lvl="0" marL="355600" marR="12700" rtl="0" algn="just">
              <a:lnSpc>
                <a:spcPct val="115000"/>
              </a:lnSpc>
              <a:spcBef>
                <a:spcPts val="100"/>
              </a:spcBef>
              <a:spcAft>
                <a:spcPts val="0"/>
              </a:spcAft>
              <a:buClr>
                <a:schemeClr val="dk1"/>
              </a:buClr>
              <a:buSzPts val="2304"/>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55600" marR="12700" rtl="0" algn="just">
              <a:lnSpc>
                <a:spcPct val="115000"/>
              </a:lnSpc>
              <a:spcBef>
                <a:spcPts val="100"/>
              </a:spcBef>
              <a:spcAft>
                <a:spcPts val="0"/>
              </a:spcAft>
              <a:buClr>
                <a:schemeClr val="dk1"/>
              </a:buClr>
              <a:buSzPts val="2304"/>
              <a:buFont typeface="Arial"/>
              <a:buChar char="•"/>
            </a:pPr>
            <a:r>
              <a:rPr b="0" i="0" lang="en-US" sz="2400" u="none" cap="none" strike="noStrike">
                <a:solidFill>
                  <a:schemeClr val="dk1"/>
                </a:solidFill>
                <a:latin typeface="Times New Roman"/>
                <a:ea typeface="Times New Roman"/>
                <a:cs typeface="Times New Roman"/>
                <a:sym typeface="Times New Roman"/>
              </a:rPr>
              <a:t>Therefore, we use an R-CNN mask and a Patch detection algorithm, which has the advantage of automatic image segmentation - determining the tumor interface, drawing the contours of the tumor region before classifying the lesions between benign and malignant. We  used several deep learning algorithms to classify and predict whether a person has breast cancer or not.</a:t>
            </a:r>
            <a:endParaRPr b="0" i="0" sz="2400" u="none" cap="none" strike="noStrike">
              <a:solidFill>
                <a:schemeClr val="dk1"/>
              </a:solidFill>
              <a:latin typeface="Times New Roman"/>
              <a:ea typeface="Times New Roman"/>
              <a:cs typeface="Times New Roman"/>
              <a:sym typeface="Times New Roman"/>
            </a:endParaRPr>
          </a:p>
        </p:txBody>
      </p:sp>
      <p:sp>
        <p:nvSpPr>
          <p:cNvPr id="72" name="Google Shape;72;p9"/>
          <p:cNvSpPr txBox="1"/>
          <p:nvPr>
            <p:ph type="title"/>
          </p:nvPr>
        </p:nvSpPr>
        <p:spPr>
          <a:xfrm>
            <a:off x="6755130" y="800100"/>
            <a:ext cx="4777105" cy="68961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b="1" lang="en-US" sz="4400">
                <a:solidFill>
                  <a:srgbClr val="000000"/>
                </a:solidFill>
              </a:rPr>
              <a:t>ABSTRACT</a:t>
            </a:r>
            <a:endParaRPr b="1" sz="4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nvSpPr>
        <p:spPr>
          <a:xfrm>
            <a:off x="1828800" y="1714500"/>
            <a:ext cx="15593695" cy="55391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COMPARISON OF DENSENET 169 ALGORITHMS:</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79" name="Google Shape;279;p36"/>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80" name="Google Shape;280;p36"/>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81" name="Google Shape;281;p36"/>
          <p:cNvPicPr preferRelativeResize="0"/>
          <p:nvPr>
            <p:ph idx="1" type="body"/>
          </p:nvPr>
        </p:nvPicPr>
        <p:blipFill rotWithShape="1">
          <a:blip r:embed="rId4">
            <a:alphaModFix/>
          </a:blip>
          <a:srcRect b="0" l="0" r="0" t="10470"/>
          <a:stretch/>
        </p:blipFill>
        <p:spPr>
          <a:xfrm>
            <a:off x="5791200" y="2496175"/>
            <a:ext cx="7955400" cy="5791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nvSpPr>
        <p:spPr>
          <a:xfrm>
            <a:off x="1828800" y="1714500"/>
            <a:ext cx="15593700" cy="82194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We can plainly observe from the algorithms utilized that DenseNet Models have outperformed all other deep learning models.</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We employ the MASK - RCNN algorithm to locate the tumor once the images have been classified as malignant or benign. So we install the model and import the MASK RCNN Model from torch. We train the model for 35 epochs and the results obtained are shown below:</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MASK R-CNN</a:t>
            </a:r>
            <a:endParaRPr sz="18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figure above shows that the patches are masked. In order to identify the malignant tumor, we next use the predicted output to draw a square over the mask.</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pic>
        <p:nvPicPr>
          <p:cNvPr id="287" name="Google Shape;287;p37"/>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88" name="Google Shape;288;p37"/>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89" name="Google Shape;289;p37"/>
          <p:cNvPicPr preferRelativeResize="0"/>
          <p:nvPr>
            <p:ph idx="1" type="body"/>
          </p:nvPr>
        </p:nvPicPr>
        <p:blipFill rotWithShape="1">
          <a:blip r:embed="rId4">
            <a:alphaModFix/>
          </a:blip>
          <a:srcRect b="0" l="0" r="0" t="0"/>
          <a:stretch/>
        </p:blipFill>
        <p:spPr>
          <a:xfrm>
            <a:off x="5923825" y="4000500"/>
            <a:ext cx="7215600" cy="3935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nvSpPr>
        <p:spPr>
          <a:xfrm>
            <a:off x="1828800" y="1714500"/>
            <a:ext cx="15593695" cy="8493760"/>
          </a:xfrm>
          <a:prstGeom prst="rect">
            <a:avLst/>
          </a:prstGeom>
          <a:noFill/>
          <a:ln>
            <a:noFill/>
          </a:ln>
        </p:spPr>
        <p:txBody>
          <a:bodyPr anchorCtr="0" anchor="t" bIns="45700" lIns="91425" spcFirstLastPara="1" rIns="91425" wrap="square" tIns="45700">
            <a:spAutoFit/>
          </a:bodyPr>
          <a:lstStyle/>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MARKED PATCHES</a:t>
            </a:r>
            <a:endParaRPr sz="18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We can see the comparison between the actual mask and the predicted mask from the image below:</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                                                                                                        ACTUAL VS PREDICTED MASK</a:t>
            </a:r>
            <a:endParaRPr sz="1800">
              <a:solidFill>
                <a:schemeClr val="dk1"/>
              </a:solidFill>
              <a:latin typeface="Times New Roman"/>
              <a:ea typeface="Times New Roman"/>
              <a:cs typeface="Times New Roman"/>
              <a:sym typeface="Times New Roman"/>
            </a:endParaRPr>
          </a:p>
        </p:txBody>
      </p:sp>
      <p:pic>
        <p:nvPicPr>
          <p:cNvPr id="295" name="Google Shape;295;p38"/>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296" name="Google Shape;296;p38"/>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297" name="Google Shape;297;p38"/>
          <p:cNvPicPr preferRelativeResize="0"/>
          <p:nvPr>
            <p:ph idx="1" type="body"/>
          </p:nvPr>
        </p:nvPicPr>
        <p:blipFill rotWithShape="1">
          <a:blip r:embed="rId4">
            <a:alphaModFix/>
          </a:blip>
          <a:srcRect b="0" l="0" r="0" t="0"/>
          <a:stretch/>
        </p:blipFill>
        <p:spPr>
          <a:xfrm>
            <a:off x="6172200" y="1409700"/>
            <a:ext cx="6705600" cy="3888740"/>
          </a:xfrm>
          <a:prstGeom prst="rect">
            <a:avLst/>
          </a:prstGeom>
          <a:noFill/>
          <a:ln cap="flat" cmpd="sng" w="9525">
            <a:solidFill>
              <a:schemeClr val="dk1"/>
            </a:solidFill>
            <a:prstDash val="solid"/>
            <a:round/>
            <a:headEnd len="sm" w="sm" type="none"/>
            <a:tailEnd len="sm" w="sm" type="none"/>
          </a:ln>
        </p:spPr>
      </p:pic>
      <p:pic>
        <p:nvPicPr>
          <p:cNvPr id="298" name="Google Shape;298;p38"/>
          <p:cNvPicPr preferRelativeResize="0"/>
          <p:nvPr/>
        </p:nvPicPr>
        <p:blipFill rotWithShape="1">
          <a:blip r:embed="rId5">
            <a:alphaModFix/>
          </a:blip>
          <a:srcRect b="0" l="0" r="0" t="0"/>
          <a:stretch/>
        </p:blipFill>
        <p:spPr>
          <a:xfrm>
            <a:off x="4220210" y="6438900"/>
            <a:ext cx="10609580" cy="322072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nvSpPr>
        <p:spPr>
          <a:xfrm>
            <a:off x="1828800" y="1714500"/>
            <a:ext cx="15593700" cy="7388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2. HISTOPATHOLOGY:</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We use the Histopathology images dataset as shown below:</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HISTOPATHOLOGY DATASET IMAGES OF CANCER PATCHES                    HISTOPATHOLOGY DATASET IMAGES OF HEALTHY PATCHES</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Using this model we obtain an accuracy of 94.86%.</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304" name="Google Shape;304;p39"/>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05" name="Google Shape;305;p39"/>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06" name="Google Shape;306;p39"/>
          <p:cNvPicPr preferRelativeResize="0"/>
          <p:nvPr>
            <p:ph idx="1" type="body"/>
          </p:nvPr>
        </p:nvPicPr>
        <p:blipFill rotWithShape="1">
          <a:blip r:embed="rId4">
            <a:alphaModFix/>
          </a:blip>
          <a:srcRect b="0" l="0" r="0" t="0"/>
          <a:stretch/>
        </p:blipFill>
        <p:spPr>
          <a:xfrm>
            <a:off x="2261875" y="3296925"/>
            <a:ext cx="6394200" cy="4017900"/>
          </a:xfrm>
          <a:prstGeom prst="rect">
            <a:avLst/>
          </a:prstGeom>
          <a:noFill/>
          <a:ln cap="flat" cmpd="sng" w="9525">
            <a:solidFill>
              <a:schemeClr val="dk1"/>
            </a:solidFill>
            <a:prstDash val="solid"/>
            <a:round/>
            <a:headEnd len="sm" w="sm" type="none"/>
            <a:tailEnd len="sm" w="sm" type="none"/>
          </a:ln>
        </p:spPr>
      </p:pic>
      <p:pic>
        <p:nvPicPr>
          <p:cNvPr id="307" name="Google Shape;307;p39"/>
          <p:cNvPicPr preferRelativeResize="0"/>
          <p:nvPr>
            <p:ph idx="2" type="body"/>
          </p:nvPr>
        </p:nvPicPr>
        <p:blipFill rotWithShape="1">
          <a:blip r:embed="rId5">
            <a:alphaModFix/>
          </a:blip>
          <a:srcRect b="0" l="0" r="0" t="0"/>
          <a:stretch/>
        </p:blipFill>
        <p:spPr>
          <a:xfrm>
            <a:off x="9601200" y="3296925"/>
            <a:ext cx="6671700" cy="4017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nvSpPr>
        <p:spPr>
          <a:xfrm>
            <a:off x="1828800" y="1714500"/>
            <a:ext cx="15593700" cy="7942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VISUALIZATION OF HISTOPATHOLOGY ACCURACY</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313" name="Google Shape;313;p40"/>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14" name="Google Shape;314;p40"/>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15" name="Google Shape;315;p40"/>
          <p:cNvPicPr preferRelativeResize="0"/>
          <p:nvPr>
            <p:ph idx="1" type="body"/>
          </p:nvPr>
        </p:nvPicPr>
        <p:blipFill rotWithShape="1">
          <a:blip r:embed="rId4">
            <a:alphaModFix/>
          </a:blip>
          <a:srcRect b="0" l="0" r="0" t="0"/>
          <a:stretch/>
        </p:blipFill>
        <p:spPr>
          <a:xfrm>
            <a:off x="4724400" y="2153275"/>
            <a:ext cx="9906600" cy="5534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nvSpPr>
        <p:spPr>
          <a:xfrm>
            <a:off x="1828800" y="1714500"/>
            <a:ext cx="15593700" cy="84966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Finally, a Patch detection method is used to locate the cancer.</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Times New Roman"/>
                <a:ea typeface="Times New Roman"/>
                <a:cs typeface="Times New Roman"/>
                <a:sym typeface="Times New Roman"/>
              </a:rPr>
              <a:t>                  CONFUSION MATRIX                                                                           RESULT OF CANCER LOCATED USING PATCH DETECTION</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p:txBody>
      </p:sp>
      <p:pic>
        <p:nvPicPr>
          <p:cNvPr id="321" name="Google Shape;321;p41"/>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22" name="Google Shape;322;p41"/>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23" name="Google Shape;323;p41"/>
          <p:cNvPicPr preferRelativeResize="0"/>
          <p:nvPr/>
        </p:nvPicPr>
        <p:blipFill rotWithShape="1">
          <a:blip r:embed="rId4">
            <a:alphaModFix/>
          </a:blip>
          <a:srcRect b="0" l="0" r="0" t="0"/>
          <a:stretch/>
        </p:blipFill>
        <p:spPr>
          <a:xfrm>
            <a:off x="2133600" y="2415551"/>
            <a:ext cx="7616825" cy="6078975"/>
          </a:xfrm>
          <a:prstGeom prst="rect">
            <a:avLst/>
          </a:prstGeom>
          <a:noFill/>
          <a:ln cap="flat" cmpd="sng" w="9525">
            <a:solidFill>
              <a:schemeClr val="dk1"/>
            </a:solidFill>
            <a:prstDash val="solid"/>
            <a:round/>
            <a:headEnd len="sm" w="sm" type="none"/>
            <a:tailEnd len="sm" w="sm" type="none"/>
          </a:ln>
        </p:spPr>
      </p:pic>
      <p:pic>
        <p:nvPicPr>
          <p:cNvPr id="324" name="Google Shape;324;p41"/>
          <p:cNvPicPr preferRelativeResize="0"/>
          <p:nvPr/>
        </p:nvPicPr>
        <p:blipFill rotWithShape="1">
          <a:blip r:embed="rId5">
            <a:alphaModFix/>
          </a:blip>
          <a:srcRect b="0" l="0" r="0" t="0"/>
          <a:stretch/>
        </p:blipFill>
        <p:spPr>
          <a:xfrm>
            <a:off x="10063450" y="2397125"/>
            <a:ext cx="6788826" cy="6078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nvSpPr>
        <p:spPr>
          <a:xfrm>
            <a:off x="1828800" y="1714500"/>
            <a:ext cx="15593700" cy="7480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3. </a:t>
            </a:r>
            <a:r>
              <a:rPr lang="en-US" sz="2400">
                <a:solidFill>
                  <a:schemeClr val="dk1"/>
                </a:solidFill>
                <a:latin typeface="Times New Roman"/>
                <a:ea typeface="Times New Roman"/>
                <a:cs typeface="Times New Roman"/>
                <a:sym typeface="Times New Roman"/>
              </a:rPr>
              <a:t>MAMMOGRAPHY</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First we load the dataset to perform some analysis.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MAMMOGRAPHY DATASET</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330" name="Google Shape;330;p42"/>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31" name="Google Shape;331;p42"/>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32" name="Google Shape;332;p42"/>
          <p:cNvPicPr preferRelativeResize="0"/>
          <p:nvPr/>
        </p:nvPicPr>
        <p:blipFill rotWithShape="1">
          <a:blip r:embed="rId4">
            <a:alphaModFix/>
          </a:blip>
          <a:srcRect b="0" l="0" r="0" t="0"/>
          <a:stretch/>
        </p:blipFill>
        <p:spPr>
          <a:xfrm>
            <a:off x="6036310" y="3086100"/>
            <a:ext cx="6986905" cy="515366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nvSpPr>
        <p:spPr>
          <a:xfrm>
            <a:off x="1905000" y="1714500"/>
            <a:ext cx="15593695" cy="655447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From the image we see the Region of Interest (ROI) by drawing a box around it.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REGION OF INTEREST (ROI)</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pic>
        <p:nvPicPr>
          <p:cNvPr id="338" name="Google Shape;338;p43"/>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39" name="Google Shape;339;p43"/>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40" name="Google Shape;340;p43"/>
          <p:cNvPicPr preferRelativeResize="0"/>
          <p:nvPr/>
        </p:nvPicPr>
        <p:blipFill rotWithShape="1">
          <a:blip r:embed="rId4">
            <a:alphaModFix/>
          </a:blip>
          <a:srcRect b="0" l="0" r="0" t="0"/>
          <a:stretch/>
        </p:blipFill>
        <p:spPr>
          <a:xfrm>
            <a:off x="5791200" y="2400300"/>
            <a:ext cx="7486015" cy="512318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nvSpPr>
        <p:spPr>
          <a:xfrm>
            <a:off x="1905000" y="1714500"/>
            <a:ext cx="15593695" cy="646239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We show the 9 patch image for the large ROI (Region of Interest).</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pic>
        <p:nvPicPr>
          <p:cNvPr id="346" name="Google Shape;346;p44"/>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47" name="Google Shape;347;p44"/>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48" name="Google Shape;348;p44"/>
          <p:cNvPicPr preferRelativeResize="0"/>
          <p:nvPr/>
        </p:nvPicPr>
        <p:blipFill rotWithShape="1">
          <a:blip r:embed="rId4">
            <a:alphaModFix/>
          </a:blip>
          <a:srcRect b="0" l="0" r="0" t="0"/>
          <a:stretch/>
        </p:blipFill>
        <p:spPr>
          <a:xfrm>
            <a:off x="6626860" y="2400300"/>
            <a:ext cx="6149340" cy="6073775"/>
          </a:xfrm>
          <a:prstGeom prst="rect">
            <a:avLst/>
          </a:prstGeom>
          <a:noFill/>
          <a:ln cap="flat" cmpd="sng" w="9525">
            <a:solidFill>
              <a:schemeClr val="dk1"/>
            </a:solidFill>
            <a:prstDash val="solid"/>
            <a:round/>
            <a:headEnd len="sm" w="sm" type="none"/>
            <a:tailEnd len="sm" w="sm" type="none"/>
          </a:ln>
        </p:spPr>
      </p:pic>
      <p:sp>
        <p:nvSpPr>
          <p:cNvPr id="349" name="Google Shape;349;p44"/>
          <p:cNvSpPr txBox="1"/>
          <p:nvPr/>
        </p:nvSpPr>
        <p:spPr>
          <a:xfrm>
            <a:off x="8413115" y="8782685"/>
            <a:ext cx="296608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PATCH IMAGES FOR ROI</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nvSpPr>
        <p:spPr>
          <a:xfrm>
            <a:off x="1905000" y="1714500"/>
            <a:ext cx="15593695" cy="72009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Then we use find contours for the image segmentation.</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CONTOURS FOR IMAGE SEGMENTATION</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pic>
        <p:nvPicPr>
          <p:cNvPr id="355" name="Google Shape;355;p45"/>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56" name="Google Shape;356;p45"/>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57" name="Google Shape;357;p45"/>
          <p:cNvPicPr preferRelativeResize="0"/>
          <p:nvPr/>
        </p:nvPicPr>
        <p:blipFill rotWithShape="1">
          <a:blip r:embed="rId4">
            <a:alphaModFix/>
          </a:blip>
          <a:srcRect b="0" l="0" r="0" t="0"/>
          <a:stretch/>
        </p:blipFill>
        <p:spPr>
          <a:xfrm>
            <a:off x="5958840" y="2396490"/>
            <a:ext cx="7486015" cy="543179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3">
            <a:alphaModFix/>
          </a:blip>
          <a:srcRect b="0" l="0" r="0" t="0"/>
          <a:stretch/>
        </p:blipFill>
        <p:spPr>
          <a:xfrm>
            <a:off x="419387" y="366772"/>
            <a:ext cx="1804565" cy="1804558"/>
          </a:xfrm>
          <a:prstGeom prst="rect">
            <a:avLst/>
          </a:prstGeom>
          <a:noFill/>
          <a:ln>
            <a:noFill/>
          </a:ln>
        </p:spPr>
      </p:pic>
      <p:sp>
        <p:nvSpPr>
          <p:cNvPr id="78" name="Google Shape;78;p10"/>
          <p:cNvSpPr txBox="1"/>
          <p:nvPr/>
        </p:nvSpPr>
        <p:spPr>
          <a:xfrm>
            <a:off x="6755130" y="800100"/>
            <a:ext cx="4777105"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INTRODUCTION</a:t>
            </a:r>
            <a:endParaRPr b="1" i="0" sz="4400" u="none" cap="none" strike="noStrike">
              <a:solidFill>
                <a:srgbClr val="000000"/>
              </a:solidFill>
              <a:latin typeface="Times New Roman"/>
              <a:ea typeface="Times New Roman"/>
              <a:cs typeface="Times New Roman"/>
              <a:sym typeface="Times New Roman"/>
            </a:endParaRPr>
          </a:p>
        </p:txBody>
      </p:sp>
      <p:sp>
        <p:nvSpPr>
          <p:cNvPr id="79" name="Google Shape;79;p10"/>
          <p:cNvSpPr txBox="1"/>
          <p:nvPr/>
        </p:nvSpPr>
        <p:spPr>
          <a:xfrm>
            <a:off x="1812290" y="2019300"/>
            <a:ext cx="15593700" cy="71112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Breast cancer, the second most prevalent cause of mortality for women, is a common tumor that frequently affects females. Breast  cancer has become increasingly common worldwide over time, and each year, more instances are reported. Early detection increases the likelihood of effective treatment and survival, but its diagnosis takes time and usually necessitates  consensus amongst pathologists.</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Breast cancer, the second most prevalent cause of mortality for women, is a common tumor that frequently affects females. Breast  cancer has become increasingly common worldwide over time, and each year, more instances are reported. Early detection increases the likelihood of effective treatment and survival, but its diagnosis takes time and usually necessitates  consensus amongst pathologists. Systems for computer-aided diagnosis (CAD) can increase the precision of diagnoses.  There are two types of breast cancer: benign (not dangerous) and malignant (threatening). The prognosis for breast cancer depends heavily on the early discovery of tumors and the ability to differentiate between benign images and malignant images.</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Detection of breast cancer in its early stages using image processing techniques includes four parts. In the first part the digital images (mammographies) are pre-processed to remove any kind of noise. Then in the second part the images undergo the segmentation process to enhance the tumor part. After this, in the third part, the important features in the segmented images are extracted. Finally, in the fourth part, with the help of the extracted features, the images are classified into normal, benign or malignant. Here, ‘normal’ represents the breast with no tumor, ‘benign’ represents the breast with non-cancerous tumor and ‘malignant’ represents breast with cancerous tumor.</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nvSpPr>
        <p:spPr>
          <a:xfrm>
            <a:off x="1905000" y="1714500"/>
            <a:ext cx="15593695" cy="664718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We use Blob detection to find the candidate's Region of interest.</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BLOB DETECTION FOR ROI</a:t>
            </a:r>
            <a:endParaRPr sz="1800">
              <a:solidFill>
                <a:schemeClr val="dk1"/>
              </a:solidFill>
              <a:latin typeface="Times New Roman"/>
              <a:ea typeface="Times New Roman"/>
              <a:cs typeface="Times New Roman"/>
              <a:sym typeface="Times New Roman"/>
            </a:endParaRPr>
          </a:p>
        </p:txBody>
      </p:sp>
      <p:pic>
        <p:nvPicPr>
          <p:cNvPr id="363" name="Google Shape;363;p46"/>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64" name="Google Shape;364;p46"/>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65" name="Google Shape;365;p46"/>
          <p:cNvPicPr preferRelativeResize="0"/>
          <p:nvPr/>
        </p:nvPicPr>
        <p:blipFill rotWithShape="1">
          <a:blip r:embed="rId4">
            <a:alphaModFix/>
          </a:blip>
          <a:srcRect b="0" l="0" r="0" t="0"/>
          <a:stretch/>
        </p:blipFill>
        <p:spPr>
          <a:xfrm>
            <a:off x="6212205" y="2468880"/>
            <a:ext cx="7090410" cy="534924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nvSpPr>
        <p:spPr>
          <a:xfrm>
            <a:off x="1905000" y="1714500"/>
            <a:ext cx="15593695" cy="692404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Then a convolutional neural network (CNN) is used to categorise microcalcifications and masses in a mammogram as benign or malignant. A mammography is categorised as normal if there are no masses in the breast tissue.</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VISUALIZATION OF THE RESULT                                                                                      CONFUSION MATRIX              </a:t>
            </a:r>
            <a:endParaRPr sz="1800">
              <a:solidFill>
                <a:schemeClr val="dk1"/>
              </a:solidFill>
              <a:latin typeface="Times New Roman"/>
              <a:ea typeface="Times New Roman"/>
              <a:cs typeface="Times New Roman"/>
              <a:sym typeface="Times New Roman"/>
            </a:endParaRPr>
          </a:p>
        </p:txBody>
      </p:sp>
      <p:pic>
        <p:nvPicPr>
          <p:cNvPr id="371" name="Google Shape;371;p47"/>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72" name="Google Shape;372;p47"/>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73" name="Google Shape;373;p47"/>
          <p:cNvPicPr preferRelativeResize="0"/>
          <p:nvPr/>
        </p:nvPicPr>
        <p:blipFill rotWithShape="1">
          <a:blip r:embed="rId4">
            <a:alphaModFix/>
          </a:blip>
          <a:srcRect b="0" l="0" r="0" t="0"/>
          <a:stretch/>
        </p:blipFill>
        <p:spPr>
          <a:xfrm>
            <a:off x="2514600" y="2857500"/>
            <a:ext cx="7392670" cy="5170170"/>
          </a:xfrm>
          <a:prstGeom prst="rect">
            <a:avLst/>
          </a:prstGeom>
          <a:noFill/>
          <a:ln cap="flat" cmpd="sng" w="9525">
            <a:solidFill>
              <a:schemeClr val="dk1"/>
            </a:solidFill>
            <a:prstDash val="solid"/>
            <a:round/>
            <a:headEnd len="sm" w="sm" type="none"/>
            <a:tailEnd len="sm" w="sm" type="none"/>
          </a:ln>
        </p:spPr>
      </p:pic>
      <p:pic>
        <p:nvPicPr>
          <p:cNvPr id="374" name="Google Shape;374;p47"/>
          <p:cNvPicPr preferRelativeResize="0"/>
          <p:nvPr/>
        </p:nvPicPr>
        <p:blipFill rotWithShape="1">
          <a:blip r:embed="rId5">
            <a:alphaModFix/>
          </a:blip>
          <a:srcRect b="0" l="0" r="0" t="0"/>
          <a:stretch/>
        </p:blipFill>
        <p:spPr>
          <a:xfrm>
            <a:off x="10210800" y="2857500"/>
            <a:ext cx="6370955" cy="516953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nvSpPr>
        <p:spPr>
          <a:xfrm>
            <a:off x="1905000" y="1714500"/>
            <a:ext cx="15593695" cy="664718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And then we use Region Proposal algorithms to train Support Vector Machines and Convolutional Neural Networks for mass detection in mammograms. We use morphological enhancement to enhance the image.</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228600" lvl="0" marL="34290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228600" lvl="0" marL="342900" marR="0" rtl="0" algn="just">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MULTISCALE MORPHOLOGICAL SIFTING</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380" name="Google Shape;380;p48"/>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81" name="Google Shape;381;p48"/>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82" name="Google Shape;382;p48"/>
          <p:cNvPicPr preferRelativeResize="0"/>
          <p:nvPr/>
        </p:nvPicPr>
        <p:blipFill rotWithShape="1">
          <a:blip r:embed="rId4">
            <a:alphaModFix/>
          </a:blip>
          <a:srcRect b="0" l="0" r="0" t="0"/>
          <a:stretch/>
        </p:blipFill>
        <p:spPr>
          <a:xfrm>
            <a:off x="3733800" y="2705100"/>
            <a:ext cx="11571605" cy="463042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9"/>
          <p:cNvSpPr txBox="1"/>
          <p:nvPr/>
        </p:nvSpPr>
        <p:spPr>
          <a:xfrm>
            <a:off x="1905000" y="1714500"/>
            <a:ext cx="15593695" cy="590804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After Multiscale Morphological Sifting, we perform segmentation of regions of interest.</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 SEGMENTATION OF ROI</a:t>
            </a:r>
            <a:endParaRPr sz="1800">
              <a:solidFill>
                <a:schemeClr val="dk1"/>
              </a:solidFill>
              <a:latin typeface="Times New Roman"/>
              <a:ea typeface="Times New Roman"/>
              <a:cs typeface="Times New Roman"/>
              <a:sym typeface="Times New Roman"/>
            </a:endParaRPr>
          </a:p>
        </p:txBody>
      </p:sp>
      <p:pic>
        <p:nvPicPr>
          <p:cNvPr id="388" name="Google Shape;388;p49"/>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89" name="Google Shape;389;p49"/>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90" name="Google Shape;390;p49"/>
          <p:cNvPicPr preferRelativeResize="0"/>
          <p:nvPr/>
        </p:nvPicPr>
        <p:blipFill rotWithShape="1">
          <a:blip r:embed="rId4">
            <a:alphaModFix/>
          </a:blip>
          <a:srcRect b="0" l="0" r="0" t="0"/>
          <a:stretch/>
        </p:blipFill>
        <p:spPr>
          <a:xfrm>
            <a:off x="3498850" y="2400300"/>
            <a:ext cx="12160885" cy="466344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nvSpPr>
        <p:spPr>
          <a:xfrm>
            <a:off x="1905000" y="1714500"/>
            <a:ext cx="15593695" cy="655447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Then we extract the patches using patch extraction.</a:t>
            </a:r>
            <a:endParaRPr sz="2400">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PATCH EXTRACTION                                                                                 FINAL RESULT OF MAMMOGRAPHIC IMAGE</a:t>
            </a:r>
            <a:endParaRPr sz="1800">
              <a:solidFill>
                <a:schemeClr val="dk1"/>
              </a:solidFill>
              <a:latin typeface="Times New Roman"/>
              <a:ea typeface="Times New Roman"/>
              <a:cs typeface="Times New Roman"/>
              <a:sym typeface="Times New Roman"/>
            </a:endParaRPr>
          </a:p>
        </p:txBody>
      </p:sp>
      <p:pic>
        <p:nvPicPr>
          <p:cNvPr id="396" name="Google Shape;396;p50"/>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397" name="Google Shape;397;p50"/>
          <p:cNvSpPr txBox="1"/>
          <p:nvPr/>
        </p:nvSpPr>
        <p:spPr>
          <a:xfrm>
            <a:off x="6019800" y="4191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a:solidFill>
                  <a:srgbClr val="000000"/>
                </a:solidFill>
                <a:latin typeface="Times New Roman"/>
                <a:ea typeface="Times New Roman"/>
                <a:cs typeface="Times New Roman"/>
                <a:sym typeface="Times New Roman"/>
              </a:rPr>
              <a:t>RESULTS AND ANALYSIS</a:t>
            </a:r>
            <a:endParaRPr b="1" i="0" sz="4400">
              <a:solidFill>
                <a:srgbClr val="000000"/>
              </a:solidFill>
              <a:latin typeface="Times New Roman"/>
              <a:ea typeface="Times New Roman"/>
              <a:cs typeface="Times New Roman"/>
              <a:sym typeface="Times New Roman"/>
            </a:endParaRPr>
          </a:p>
        </p:txBody>
      </p:sp>
      <p:pic>
        <p:nvPicPr>
          <p:cNvPr id="398" name="Google Shape;398;p50"/>
          <p:cNvPicPr preferRelativeResize="0"/>
          <p:nvPr/>
        </p:nvPicPr>
        <p:blipFill rotWithShape="1">
          <a:blip r:embed="rId4">
            <a:alphaModFix/>
          </a:blip>
          <a:srcRect b="0" l="0" r="0" t="0"/>
          <a:stretch/>
        </p:blipFill>
        <p:spPr>
          <a:xfrm>
            <a:off x="2108200" y="2465705"/>
            <a:ext cx="7108190" cy="5195570"/>
          </a:xfrm>
          <a:prstGeom prst="rect">
            <a:avLst/>
          </a:prstGeom>
          <a:noFill/>
          <a:ln cap="flat" cmpd="sng" w="9525">
            <a:solidFill>
              <a:schemeClr val="dk1"/>
            </a:solidFill>
            <a:prstDash val="solid"/>
            <a:round/>
            <a:headEnd len="sm" w="sm" type="none"/>
            <a:tailEnd len="sm" w="sm" type="none"/>
          </a:ln>
        </p:spPr>
      </p:pic>
      <p:pic>
        <p:nvPicPr>
          <p:cNvPr id="399" name="Google Shape;399;p50"/>
          <p:cNvPicPr preferRelativeResize="0"/>
          <p:nvPr/>
        </p:nvPicPr>
        <p:blipFill rotWithShape="1">
          <a:blip r:embed="rId5">
            <a:alphaModFix/>
          </a:blip>
          <a:srcRect b="0" l="0" r="0" t="0"/>
          <a:stretch/>
        </p:blipFill>
        <p:spPr>
          <a:xfrm>
            <a:off x="9525000" y="2465705"/>
            <a:ext cx="7901940" cy="519557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1"/>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405" name="Google Shape;405;p51"/>
          <p:cNvSpPr txBox="1"/>
          <p:nvPr/>
        </p:nvSpPr>
        <p:spPr>
          <a:xfrm>
            <a:off x="5584200" y="4562475"/>
            <a:ext cx="7119600" cy="6900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4400">
                <a:latin typeface="Times New Roman"/>
                <a:ea typeface="Times New Roman"/>
                <a:cs typeface="Times New Roman"/>
                <a:sym typeface="Times New Roman"/>
              </a:rPr>
              <a:t>DEMO</a:t>
            </a:r>
            <a:endParaRPr b="1" i="0" sz="4400">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2"/>
          <p:cNvPicPr preferRelativeResize="0"/>
          <p:nvPr/>
        </p:nvPicPr>
        <p:blipFill rotWithShape="1">
          <a:blip r:embed="rId3">
            <a:alphaModFix/>
          </a:blip>
          <a:srcRect b="0" l="0" r="0" t="0"/>
          <a:stretch/>
        </p:blipFill>
        <p:spPr>
          <a:xfrm>
            <a:off x="457200" y="266700"/>
            <a:ext cx="1804670" cy="1581785"/>
          </a:xfrm>
          <a:prstGeom prst="rect">
            <a:avLst/>
          </a:prstGeom>
          <a:noFill/>
          <a:ln>
            <a:noFill/>
          </a:ln>
        </p:spPr>
      </p:pic>
      <p:sp>
        <p:nvSpPr>
          <p:cNvPr id="411" name="Google Shape;411;p52"/>
          <p:cNvSpPr txBox="1"/>
          <p:nvPr/>
        </p:nvSpPr>
        <p:spPr>
          <a:xfrm>
            <a:off x="5584200" y="4562475"/>
            <a:ext cx="7119600" cy="6900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4400">
                <a:latin typeface="Times New Roman"/>
                <a:ea typeface="Times New Roman"/>
                <a:cs typeface="Times New Roman"/>
                <a:sym typeface="Times New Roman"/>
              </a:rPr>
              <a:t>THANK YOU</a:t>
            </a:r>
            <a:endParaRPr b="1" i="0" sz="44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pic>
        <p:nvPicPr>
          <p:cNvPr id="84" name="Google Shape;84;p11"/>
          <p:cNvPicPr preferRelativeResize="0"/>
          <p:nvPr/>
        </p:nvPicPr>
        <p:blipFill rotWithShape="1">
          <a:blip r:embed="rId3">
            <a:alphaModFix/>
          </a:blip>
          <a:srcRect b="0" l="0" r="0" t="0"/>
          <a:stretch/>
        </p:blipFill>
        <p:spPr>
          <a:xfrm>
            <a:off x="419387" y="366768"/>
            <a:ext cx="1804565" cy="1804558"/>
          </a:xfrm>
          <a:prstGeom prst="rect">
            <a:avLst/>
          </a:prstGeom>
          <a:noFill/>
          <a:ln>
            <a:noFill/>
          </a:ln>
        </p:spPr>
      </p:pic>
      <p:sp>
        <p:nvSpPr>
          <p:cNvPr id="85" name="Google Shape;85;p11"/>
          <p:cNvSpPr txBox="1"/>
          <p:nvPr/>
        </p:nvSpPr>
        <p:spPr>
          <a:xfrm>
            <a:off x="1555650" y="2713814"/>
            <a:ext cx="15868015" cy="896620"/>
          </a:xfrm>
          <a:prstGeom prst="rect">
            <a:avLst/>
          </a:prstGeom>
          <a:noFill/>
          <a:ln>
            <a:noFill/>
          </a:ln>
        </p:spPr>
        <p:txBody>
          <a:bodyPr anchorCtr="0" anchor="t" bIns="0" lIns="0" spcFirstLastPara="1" rIns="0" wrap="square" tIns="69850">
            <a:spAutoFit/>
          </a:bodyPr>
          <a:lstStyle/>
          <a:p>
            <a:pPr indent="0" lvl="0" marL="12700" marR="0" rtl="0" algn="l">
              <a:lnSpc>
                <a:spcPct val="100000"/>
              </a:lnSpc>
              <a:spcBef>
                <a:spcPts val="0"/>
              </a:spcBef>
              <a:spcAft>
                <a:spcPts val="0"/>
              </a:spcAft>
              <a:buNone/>
            </a:pPr>
            <a:r>
              <a:rPr b="0" i="0" lang="en-US" sz="2500" u="none" cap="none" strike="noStrike">
                <a:solidFill>
                  <a:schemeClr val="dk1"/>
                </a:solidFill>
                <a:latin typeface="Times New Roman"/>
                <a:ea typeface="Times New Roman"/>
                <a:cs typeface="Times New Roman"/>
                <a:sym typeface="Times New Roman"/>
              </a:rPr>
              <a:t> </a:t>
            </a:r>
            <a:endParaRPr b="0" i="0" sz="2500" u="none" cap="none" strike="noStrike">
              <a:solidFill>
                <a:schemeClr val="dk1"/>
              </a:solidFill>
              <a:latin typeface="Times New Roman"/>
              <a:ea typeface="Times New Roman"/>
              <a:cs typeface="Times New Roman"/>
              <a:sym typeface="Times New Roman"/>
            </a:endParaRPr>
          </a:p>
          <a:p>
            <a:pPr indent="0" lvl="0" marL="12700" marR="5715" rtl="0" algn="l">
              <a:lnSpc>
                <a:spcPct val="115000"/>
              </a:lnSpc>
              <a:spcBef>
                <a:spcPts val="0"/>
              </a:spcBef>
              <a:spcAft>
                <a:spcPts val="0"/>
              </a:spcAft>
              <a:buNone/>
            </a:pPr>
            <a:r>
              <a:t/>
            </a:r>
            <a:endParaRPr b="0" i="0" sz="2500" u="none" cap="none" strike="noStrike">
              <a:solidFill>
                <a:schemeClr val="dk1"/>
              </a:solidFill>
              <a:latin typeface="Times New Roman"/>
              <a:ea typeface="Times New Roman"/>
              <a:cs typeface="Times New Roman"/>
              <a:sym typeface="Times New Roman"/>
            </a:endParaRPr>
          </a:p>
        </p:txBody>
      </p:sp>
      <p:sp>
        <p:nvSpPr>
          <p:cNvPr id="86" name="Google Shape;86;p11"/>
          <p:cNvSpPr txBox="1"/>
          <p:nvPr/>
        </p:nvSpPr>
        <p:spPr>
          <a:xfrm>
            <a:off x="6755130" y="800100"/>
            <a:ext cx="4777105"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INTRODUCTION</a:t>
            </a:r>
            <a:endParaRPr b="1" i="0" sz="4400" u="none" cap="none" strike="noStrike">
              <a:solidFill>
                <a:srgbClr val="000000"/>
              </a:solidFill>
              <a:latin typeface="Times New Roman"/>
              <a:ea typeface="Times New Roman"/>
              <a:cs typeface="Times New Roman"/>
              <a:sym typeface="Times New Roman"/>
            </a:endParaRPr>
          </a:p>
        </p:txBody>
      </p:sp>
      <p:sp>
        <p:nvSpPr>
          <p:cNvPr id="87" name="Google Shape;87;p11"/>
          <p:cNvSpPr txBox="1"/>
          <p:nvPr/>
        </p:nvSpPr>
        <p:spPr>
          <a:xfrm>
            <a:off x="1812290" y="2019300"/>
            <a:ext cx="15593700" cy="74808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Mammography is a highly well-liked and commonly utilised breast cancer screening approach since it is the only imaging modality that has been shown to significantly lower breast cancer mortality. In this study, we also classified breast cancer using mammography, ultrasound, and histopathology images. Clinicians have utilized CAD systems to help them interpret medical imaging to better diagnose illness and its crucial function is feature extraction. Since they are rigid, traditional feature extraction methods have drawbacks.</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 the present-day scenario, to observe breast cancer mammograms are used and they are known to be the most effective scanning technique. In this paper the detection of cancer cells is done by machine learning technique.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 method of improving a picture or extracting important information from it involves converting an image into a digital format and performing operations on it. An image is used as the input and features or qualities of the picture may be output in this sort of signal processing. An image processing system typically treats pictures as two-dimensional signals and processes them using specified signal processing techniques.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The following are the top three image processing techniques: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Import a picture using digital or optical scanning.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Picture analysis and processing, including data compression, picture magnification, and looking for patterns in images that are imperceptible to the human eye, such as satellite photographs.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The final stage, output, is when the outcome may be altered using a report based on a picture or image analysis.</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3">
            <a:alphaModFix/>
          </a:blip>
          <a:srcRect b="0" l="0" r="0" t="0"/>
          <a:stretch/>
        </p:blipFill>
        <p:spPr>
          <a:xfrm>
            <a:off x="419387" y="366769"/>
            <a:ext cx="1804565" cy="1804558"/>
          </a:xfrm>
          <a:prstGeom prst="rect">
            <a:avLst/>
          </a:prstGeom>
          <a:noFill/>
          <a:ln>
            <a:noFill/>
          </a:ln>
        </p:spPr>
      </p:pic>
      <p:sp>
        <p:nvSpPr>
          <p:cNvPr id="93" name="Google Shape;93;p12"/>
          <p:cNvSpPr txBox="1"/>
          <p:nvPr/>
        </p:nvSpPr>
        <p:spPr>
          <a:xfrm>
            <a:off x="6755130" y="800100"/>
            <a:ext cx="4777105"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INTRODUCTION</a:t>
            </a:r>
            <a:endParaRPr b="1" i="0" sz="4400" u="none" cap="none" strike="noStrike">
              <a:solidFill>
                <a:srgbClr val="000000"/>
              </a:solidFill>
              <a:latin typeface="Times New Roman"/>
              <a:ea typeface="Times New Roman"/>
              <a:cs typeface="Times New Roman"/>
              <a:sym typeface="Times New Roman"/>
            </a:endParaRPr>
          </a:p>
        </p:txBody>
      </p:sp>
      <p:sp>
        <p:nvSpPr>
          <p:cNvPr id="94" name="Google Shape;94;p12"/>
          <p:cNvSpPr txBox="1"/>
          <p:nvPr/>
        </p:nvSpPr>
        <p:spPr>
          <a:xfrm>
            <a:off x="1812290" y="2019300"/>
            <a:ext cx="15593700" cy="52641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For classification, we have used Convolutional Neural Network along with DenseNet 169, DenseNet 121, </a:t>
            </a:r>
            <a:r>
              <a:rPr lang="en-US" sz="2400">
                <a:solidFill>
                  <a:schemeClr val="dk1"/>
                </a:solidFill>
                <a:latin typeface="Times New Roman"/>
                <a:ea typeface="Times New Roman"/>
                <a:cs typeface="Times New Roman"/>
                <a:sym typeface="Times New Roman"/>
              </a:rPr>
              <a:t>ResNet 101</a:t>
            </a:r>
            <a:r>
              <a:rPr b="0" i="0" lang="en-US" sz="2400" u="none" cap="none" strike="noStrike">
                <a:solidFill>
                  <a:schemeClr val="dk1"/>
                </a:solidFill>
                <a:latin typeface="Times New Roman"/>
                <a:ea typeface="Times New Roman"/>
                <a:cs typeface="Times New Roman"/>
                <a:sym typeface="Times New Roman"/>
              </a:rPr>
              <a:t> in our model. Comparison is done between Dense</a:t>
            </a:r>
            <a:r>
              <a:rPr lang="en-US" sz="2400">
                <a:solidFill>
                  <a:schemeClr val="dk1"/>
                </a:solidFill>
                <a:latin typeface="Times New Roman"/>
                <a:ea typeface="Times New Roman"/>
                <a:cs typeface="Times New Roman"/>
                <a:sym typeface="Times New Roman"/>
              </a:rPr>
              <a:t>N</a:t>
            </a:r>
            <a:r>
              <a:rPr b="0" i="0" lang="en-US" sz="2400" u="none" cap="none" strike="noStrike">
                <a:solidFill>
                  <a:schemeClr val="dk1"/>
                </a:solidFill>
                <a:latin typeface="Times New Roman"/>
                <a:ea typeface="Times New Roman"/>
                <a:cs typeface="Times New Roman"/>
                <a:sym typeface="Times New Roman"/>
              </a:rPr>
              <a:t>et and ResNet 101.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After the classification is done, to identify distinct items in a picture and create a bounding box around a particular object,  techniques called object detection and segmentation are used.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Such techniques for object recognition and segmentation are Mask R-CNN and patch detection.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Mask R-CNN has the ability to construct a bounding box for the  target object as well as further mark and categorize whether the pixels in the bounding box belong to the item or not, allowing for  the identification of the object, marking of the object's border, and detection of critical spots.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Patch detection is a method to detect metastatic cancer in tiny image patches acquired from bigger digital pathology images. Patch detection provides binary target visualisation per tissue slice.</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pic>
        <p:nvPicPr>
          <p:cNvPr id="99" name="Google Shape;99;p13"/>
          <p:cNvPicPr preferRelativeResize="0"/>
          <p:nvPr/>
        </p:nvPicPr>
        <p:blipFill rotWithShape="1">
          <a:blip r:embed="rId3">
            <a:alphaModFix/>
          </a:blip>
          <a:srcRect b="0" l="0" r="0" t="0"/>
          <a:stretch/>
        </p:blipFill>
        <p:spPr>
          <a:xfrm>
            <a:off x="419387" y="366769"/>
            <a:ext cx="1804565" cy="1804558"/>
          </a:xfrm>
          <a:prstGeom prst="rect">
            <a:avLst/>
          </a:prstGeom>
          <a:noFill/>
          <a:ln>
            <a:noFill/>
          </a:ln>
        </p:spPr>
      </p:pic>
      <p:pic>
        <p:nvPicPr>
          <p:cNvPr id="100" name="Google Shape;100;p13"/>
          <p:cNvPicPr preferRelativeResize="0"/>
          <p:nvPr/>
        </p:nvPicPr>
        <p:blipFill rotWithShape="1">
          <a:blip r:embed="rId4">
            <a:alphaModFix/>
          </a:blip>
          <a:srcRect b="0" l="0" r="0" t="0"/>
          <a:stretch/>
        </p:blipFill>
        <p:spPr>
          <a:xfrm>
            <a:off x="1889125" y="2275205"/>
            <a:ext cx="15523845" cy="7649845"/>
          </a:xfrm>
          <a:prstGeom prst="rect">
            <a:avLst/>
          </a:prstGeom>
          <a:noFill/>
          <a:ln>
            <a:noFill/>
          </a:ln>
        </p:spPr>
      </p:pic>
      <p:sp>
        <p:nvSpPr>
          <p:cNvPr id="101" name="Google Shape;101;p13"/>
          <p:cNvSpPr txBox="1"/>
          <p:nvPr/>
        </p:nvSpPr>
        <p:spPr>
          <a:xfrm>
            <a:off x="5584190" y="7239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LITERATURE REVIEW</a:t>
            </a:r>
            <a:endParaRPr b="1" i="0" sz="4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pic>
        <p:nvPicPr>
          <p:cNvPr id="106" name="Google Shape;106;p14"/>
          <p:cNvPicPr preferRelativeResize="0"/>
          <p:nvPr/>
        </p:nvPicPr>
        <p:blipFill rotWithShape="1">
          <a:blip r:embed="rId3">
            <a:alphaModFix/>
          </a:blip>
          <a:srcRect b="0" l="0" r="0" t="0"/>
          <a:stretch/>
        </p:blipFill>
        <p:spPr>
          <a:xfrm>
            <a:off x="419387" y="366772"/>
            <a:ext cx="1804565" cy="1804558"/>
          </a:xfrm>
          <a:prstGeom prst="rect">
            <a:avLst/>
          </a:prstGeom>
          <a:noFill/>
          <a:ln>
            <a:noFill/>
          </a:ln>
        </p:spPr>
      </p:pic>
      <p:pic>
        <p:nvPicPr>
          <p:cNvPr id="107" name="Google Shape;107;p14"/>
          <p:cNvPicPr preferRelativeResize="0"/>
          <p:nvPr/>
        </p:nvPicPr>
        <p:blipFill rotWithShape="1">
          <a:blip r:embed="rId4">
            <a:alphaModFix/>
          </a:blip>
          <a:srcRect b="0" l="0" r="0" t="0"/>
          <a:stretch/>
        </p:blipFill>
        <p:spPr>
          <a:xfrm>
            <a:off x="2021840" y="2200275"/>
            <a:ext cx="15307310" cy="7356475"/>
          </a:xfrm>
          <a:prstGeom prst="rect">
            <a:avLst/>
          </a:prstGeom>
          <a:noFill/>
          <a:ln>
            <a:noFill/>
          </a:ln>
        </p:spPr>
      </p:pic>
      <p:sp>
        <p:nvSpPr>
          <p:cNvPr id="108" name="Google Shape;108;p14"/>
          <p:cNvSpPr txBox="1"/>
          <p:nvPr/>
        </p:nvSpPr>
        <p:spPr>
          <a:xfrm>
            <a:off x="5584190" y="7239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LITERATURE REVIEW</a:t>
            </a:r>
            <a:endParaRPr b="1" i="0" sz="4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b="0" l="0" r="0" t="0"/>
          <a:stretch/>
        </p:blipFill>
        <p:spPr>
          <a:xfrm>
            <a:off x="419387" y="366768"/>
            <a:ext cx="1804565" cy="1804558"/>
          </a:xfrm>
          <a:prstGeom prst="rect">
            <a:avLst/>
          </a:prstGeom>
          <a:noFill/>
          <a:ln>
            <a:noFill/>
          </a:ln>
        </p:spPr>
      </p:pic>
      <p:pic>
        <p:nvPicPr>
          <p:cNvPr id="114" name="Google Shape;114;p15"/>
          <p:cNvPicPr preferRelativeResize="0"/>
          <p:nvPr/>
        </p:nvPicPr>
        <p:blipFill rotWithShape="1">
          <a:blip r:embed="rId4">
            <a:alphaModFix/>
          </a:blip>
          <a:srcRect b="0" l="0" r="0" t="0"/>
          <a:stretch/>
        </p:blipFill>
        <p:spPr>
          <a:xfrm>
            <a:off x="1894840" y="2232025"/>
            <a:ext cx="15364460" cy="7005955"/>
          </a:xfrm>
          <a:prstGeom prst="rect">
            <a:avLst/>
          </a:prstGeom>
          <a:noFill/>
          <a:ln>
            <a:noFill/>
          </a:ln>
        </p:spPr>
      </p:pic>
      <p:sp>
        <p:nvSpPr>
          <p:cNvPr id="115" name="Google Shape;115;p15"/>
          <p:cNvSpPr txBox="1"/>
          <p:nvPr/>
        </p:nvSpPr>
        <p:spPr>
          <a:xfrm>
            <a:off x="5584190" y="723900"/>
            <a:ext cx="7119620" cy="68961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i="0" lang="en-US" sz="4400" u="none" cap="none" strike="noStrike">
                <a:solidFill>
                  <a:srgbClr val="000000"/>
                </a:solidFill>
                <a:latin typeface="Times New Roman"/>
                <a:ea typeface="Times New Roman"/>
                <a:cs typeface="Times New Roman"/>
                <a:sym typeface="Times New Roman"/>
              </a:rPr>
              <a:t>LITERATURE REVIEW</a:t>
            </a:r>
            <a:endParaRPr b="1" i="0" sz="4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